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0"/>
  </p:notesMasterIdLst>
  <p:handoutMasterIdLst>
    <p:handoutMasterId r:id="rId21"/>
  </p:handoutMasterIdLst>
  <p:sldIdLst>
    <p:sldId id="257" r:id="rId2"/>
    <p:sldId id="502" r:id="rId3"/>
    <p:sldId id="491" r:id="rId4"/>
    <p:sldId id="507" r:id="rId5"/>
    <p:sldId id="506" r:id="rId6"/>
    <p:sldId id="511" r:id="rId7"/>
    <p:sldId id="509" r:id="rId8"/>
    <p:sldId id="520" r:id="rId9"/>
    <p:sldId id="521" r:id="rId10"/>
    <p:sldId id="522" r:id="rId11"/>
    <p:sldId id="523" r:id="rId12"/>
    <p:sldId id="514" r:id="rId13"/>
    <p:sldId id="519" r:id="rId14"/>
    <p:sldId id="517" r:id="rId15"/>
    <p:sldId id="510" r:id="rId16"/>
    <p:sldId id="512" r:id="rId17"/>
    <p:sldId id="524" r:id="rId18"/>
    <p:sldId id="383" r:id="rId19"/>
  </p:sldIdLst>
  <p:sldSz cx="9144000" cy="6858000" type="screen4x3"/>
  <p:notesSz cx="6881813" cy="9296400"/>
  <p:defaultTextStyle>
    <a:defPPr>
      <a:defRPr lang="en-US"/>
    </a:defPPr>
    <a:lvl1pPr algn="l" rtl="0" fontAlgn="base">
      <a:spcBef>
        <a:spcPct val="0"/>
      </a:spcBef>
      <a:spcAft>
        <a:spcPct val="0"/>
      </a:spcAft>
      <a:defRPr sz="3200" kern="1200">
        <a:solidFill>
          <a:srgbClr val="66FFFF"/>
        </a:solidFill>
        <a:latin typeface="Times New Roman" pitchFamily="18" charset="0"/>
        <a:ea typeface="+mn-ea"/>
        <a:cs typeface="+mn-cs"/>
      </a:defRPr>
    </a:lvl1pPr>
    <a:lvl2pPr marL="457200" algn="l" rtl="0" fontAlgn="base">
      <a:spcBef>
        <a:spcPct val="0"/>
      </a:spcBef>
      <a:spcAft>
        <a:spcPct val="0"/>
      </a:spcAft>
      <a:defRPr sz="3200" kern="1200">
        <a:solidFill>
          <a:srgbClr val="66FFFF"/>
        </a:solidFill>
        <a:latin typeface="Times New Roman" pitchFamily="18" charset="0"/>
        <a:ea typeface="+mn-ea"/>
        <a:cs typeface="+mn-cs"/>
      </a:defRPr>
    </a:lvl2pPr>
    <a:lvl3pPr marL="914400" algn="l" rtl="0" fontAlgn="base">
      <a:spcBef>
        <a:spcPct val="0"/>
      </a:spcBef>
      <a:spcAft>
        <a:spcPct val="0"/>
      </a:spcAft>
      <a:defRPr sz="3200" kern="1200">
        <a:solidFill>
          <a:srgbClr val="66FFFF"/>
        </a:solidFill>
        <a:latin typeface="Times New Roman" pitchFamily="18" charset="0"/>
        <a:ea typeface="+mn-ea"/>
        <a:cs typeface="+mn-cs"/>
      </a:defRPr>
    </a:lvl3pPr>
    <a:lvl4pPr marL="1371600" algn="l" rtl="0" fontAlgn="base">
      <a:spcBef>
        <a:spcPct val="0"/>
      </a:spcBef>
      <a:spcAft>
        <a:spcPct val="0"/>
      </a:spcAft>
      <a:defRPr sz="3200" kern="1200">
        <a:solidFill>
          <a:srgbClr val="66FFFF"/>
        </a:solidFill>
        <a:latin typeface="Times New Roman" pitchFamily="18" charset="0"/>
        <a:ea typeface="+mn-ea"/>
        <a:cs typeface="+mn-cs"/>
      </a:defRPr>
    </a:lvl4pPr>
    <a:lvl5pPr marL="1828800" algn="l" rtl="0" fontAlgn="base">
      <a:spcBef>
        <a:spcPct val="0"/>
      </a:spcBef>
      <a:spcAft>
        <a:spcPct val="0"/>
      </a:spcAft>
      <a:defRPr sz="3200" kern="1200">
        <a:solidFill>
          <a:srgbClr val="66FFFF"/>
        </a:solidFill>
        <a:latin typeface="Times New Roman" pitchFamily="18" charset="0"/>
        <a:ea typeface="+mn-ea"/>
        <a:cs typeface="+mn-cs"/>
      </a:defRPr>
    </a:lvl5pPr>
    <a:lvl6pPr marL="2286000" algn="l" defTabSz="914400" rtl="0" eaLnBrk="1" latinLnBrk="0" hangingPunct="1">
      <a:defRPr sz="3200" kern="1200">
        <a:solidFill>
          <a:srgbClr val="66FFFF"/>
        </a:solidFill>
        <a:latin typeface="Times New Roman" pitchFamily="18" charset="0"/>
        <a:ea typeface="+mn-ea"/>
        <a:cs typeface="+mn-cs"/>
      </a:defRPr>
    </a:lvl6pPr>
    <a:lvl7pPr marL="2743200" algn="l" defTabSz="914400" rtl="0" eaLnBrk="1" latinLnBrk="0" hangingPunct="1">
      <a:defRPr sz="3200" kern="1200">
        <a:solidFill>
          <a:srgbClr val="66FFFF"/>
        </a:solidFill>
        <a:latin typeface="Times New Roman" pitchFamily="18" charset="0"/>
        <a:ea typeface="+mn-ea"/>
        <a:cs typeface="+mn-cs"/>
      </a:defRPr>
    </a:lvl7pPr>
    <a:lvl8pPr marL="3200400" algn="l" defTabSz="914400" rtl="0" eaLnBrk="1" latinLnBrk="0" hangingPunct="1">
      <a:defRPr sz="3200" kern="1200">
        <a:solidFill>
          <a:srgbClr val="66FFFF"/>
        </a:solidFill>
        <a:latin typeface="Times New Roman" pitchFamily="18" charset="0"/>
        <a:ea typeface="+mn-ea"/>
        <a:cs typeface="+mn-cs"/>
      </a:defRPr>
    </a:lvl8pPr>
    <a:lvl9pPr marL="3657600" algn="l" defTabSz="914400" rtl="0" eaLnBrk="1" latinLnBrk="0" hangingPunct="1">
      <a:defRPr sz="3200" kern="1200">
        <a:solidFill>
          <a:srgbClr val="66FFFF"/>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3366CC"/>
    <a:srgbClr val="0066FF"/>
    <a:srgbClr val="0000CC"/>
    <a:srgbClr val="0085B4"/>
    <a:srgbClr val="666699"/>
    <a:srgbClr val="3333FF"/>
    <a:srgbClr val="00FFFF"/>
    <a:srgbClr val="FFFF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975" autoAdjust="0"/>
    <p:restoredTop sz="88841" autoAdjust="0"/>
  </p:normalViewPr>
  <p:slideViewPr>
    <p:cSldViewPr>
      <p:cViewPr>
        <p:scale>
          <a:sx n="80" d="100"/>
          <a:sy n="80" d="100"/>
        </p:scale>
        <p:origin x="-2202" y="-8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2706"/>
    </p:cViewPr>
  </p:sorterViewPr>
  <p:notesViewPr>
    <p:cSldViewPr>
      <p:cViewPr varScale="1">
        <p:scale>
          <a:sx n="69" d="100"/>
          <a:sy n="69" d="100"/>
        </p:scale>
        <p:origin x="-3264" y="-102"/>
      </p:cViewPr>
      <p:guideLst>
        <p:guide orient="horz" pos="2928"/>
        <p:guide pos="2167"/>
      </p:guideLst>
    </p:cSldViewPr>
  </p:notesViewPr>
  <p:gridSpacing cx="60128" cy="6012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rio\RVLIM$\Climate%20Policy%20Task%20Force\Presentations\PSCo%20Electric%2010M-245E%20PSCo%20Documents%2006-30%20Supplemental%20Attachment%20J.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'Gas prices'!$K$4</c:f>
              <c:strCache>
                <c:ptCount val="1"/>
                <c:pt idx="0">
                  <c:v>Market Forecast</c:v>
                </c:pt>
              </c:strCache>
            </c:strRef>
          </c:tx>
          <c:spPr>
            <a:ln w="38100">
              <a:solidFill>
                <a:srgbClr val="C00000"/>
              </a:solidFill>
            </a:ln>
          </c:spPr>
          <c:marker>
            <c:spPr>
              <a:solidFill>
                <a:srgbClr val="C00000"/>
              </a:solidFill>
            </c:spPr>
          </c:marker>
          <c:cat>
            <c:numRef>
              <c:f>'Gas prices'!$J$5:$J$16</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'Gas prices'!$K$5:$K$16</c:f>
              <c:numCache>
                <c:formatCode>"$"#,##0.00_);\("$"#,##0.00\)</c:formatCode>
                <c:ptCount val="12"/>
                <c:pt idx="0">
                  <c:v>4.2167500000000002</c:v>
                </c:pt>
                <c:pt idx="1">
                  <c:v>4.8914583333333379</c:v>
                </c:pt>
                <c:pt idx="2">
                  <c:v>5.2553749999999955</c:v>
                </c:pt>
                <c:pt idx="3">
                  <c:v>5.4970536520381454</c:v>
                </c:pt>
                <c:pt idx="4">
                  <c:v>5.8776733051666801</c:v>
                </c:pt>
                <c:pt idx="5">
                  <c:v>6.4489018867417416</c:v>
                </c:pt>
                <c:pt idx="6">
                  <c:v>6.7096335003065093</c:v>
                </c:pt>
                <c:pt idx="7">
                  <c:v>6.8958627234130034</c:v>
                </c:pt>
                <c:pt idx="8">
                  <c:v>7.099219408207456</c:v>
                </c:pt>
                <c:pt idx="9">
                  <c:v>7.4431774862498123</c:v>
                </c:pt>
                <c:pt idx="10">
                  <c:v>7.8108167208651045</c:v>
                </c:pt>
                <c:pt idx="11">
                  <c:v>8.2162943388486767</c:v>
                </c:pt>
              </c:numCache>
            </c:numRef>
          </c:val>
          <c:smooth val="0"/>
        </c:ser>
        <c:ser>
          <c:idx val="2"/>
          <c:order val="1"/>
          <c:tx>
            <c:strRef>
              <c:f>'Gas prices'!$L$4</c:f>
              <c:strCache>
                <c:ptCount val="1"/>
                <c:pt idx="0">
                  <c:v>Anadarko contract </c:v>
                </c:pt>
              </c:strCache>
            </c:strRef>
          </c:tx>
          <c:spPr>
            <a:ln w="38100">
              <a:solidFill>
                <a:srgbClr val="00B050"/>
              </a:solidFill>
            </a:ln>
          </c:spPr>
          <c:marker>
            <c:spPr>
              <a:solidFill>
                <a:schemeClr val="accent1">
                  <a:lumMod val="50000"/>
                </a:schemeClr>
              </a:solidFill>
              <a:ln w="12700">
                <a:solidFill>
                  <a:srgbClr val="00B050"/>
                </a:solidFill>
              </a:ln>
            </c:spPr>
          </c:marker>
          <c:cat>
            <c:numRef>
              <c:f>'Gas prices'!$J$5:$J$16</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'Gas prices'!$L$5:$L$16</c:f>
              <c:numCache>
                <c:formatCode>General</c:formatCode>
                <c:ptCount val="12"/>
                <c:pt idx="2" formatCode="&quot;$&quot;#,##0.00_);\(&quot;$&quot;#,##0.00\)">
                  <c:v>5.2700000000000014</c:v>
                </c:pt>
                <c:pt idx="3" formatCode="&quot;$&quot;#,##0.00_);\(&quot;$&quot;#,##0.00\)">
                  <c:v>5.3199999999999985</c:v>
                </c:pt>
                <c:pt idx="4" formatCode="&quot;$&quot;#,##0.00_);\(&quot;$&quot;#,##0.00\)">
                  <c:v>5.37</c:v>
                </c:pt>
                <c:pt idx="5" formatCode="&quot;$&quot;#,##0.00_);\(&quot;$&quot;#,##0.00\)">
                  <c:v>5.42</c:v>
                </c:pt>
                <c:pt idx="6" formatCode="&quot;$&quot;#,##0.00_);\(&quot;$&quot;#,##0.00\)">
                  <c:v>5.4700000000000024</c:v>
                </c:pt>
                <c:pt idx="7" formatCode="&quot;$&quot;#,##0.00_);\(&quot;$&quot;#,##0.00\)">
                  <c:v>5.51</c:v>
                </c:pt>
                <c:pt idx="8" formatCode="&quot;$&quot;#,##0.00_);\(&quot;$&quot;#,##0.00\)">
                  <c:v>5.56</c:v>
                </c:pt>
                <c:pt idx="9" formatCode="&quot;$&quot;#,##0.00_);\(&quot;$&quot;#,##0.00\)">
                  <c:v>5.6</c:v>
                </c:pt>
                <c:pt idx="10" formatCode="&quot;$&quot;#,##0.00_);\(&quot;$&quot;#,##0.00\)">
                  <c:v>5.64</c:v>
                </c:pt>
                <c:pt idx="11" formatCode="&quot;$&quot;#,##0.00_);\(&quot;$&quot;#,##0.00\)">
                  <c:v>5.68</c:v>
                </c:pt>
              </c:numCache>
            </c:numRef>
          </c:val>
          <c:smooth val="0"/>
        </c:ser>
        <c:dLbls>
          <c:showLegendKey val="0"/>
          <c:showVal val="0"/>
          <c:showCatName val="0"/>
          <c:showSerName val="0"/>
          <c:showPercent val="0"/>
          <c:showBubbleSize val="0"/>
        </c:dLbls>
        <c:marker val="1"/>
        <c:smooth val="0"/>
        <c:axId val="90971520"/>
        <c:axId val="113124864"/>
      </c:lineChart>
      <c:catAx>
        <c:axId val="90971520"/>
        <c:scaling>
          <c:orientation val="minMax"/>
        </c:scaling>
        <c:delete val="0"/>
        <c:axPos val="b"/>
        <c:numFmt formatCode="General" sourceLinked="1"/>
        <c:majorTickMark val="none"/>
        <c:minorTickMark val="none"/>
        <c:tickLblPos val="nextTo"/>
        <c:crossAx val="113124864"/>
        <c:crosses val="autoZero"/>
        <c:auto val="1"/>
        <c:lblAlgn val="ctr"/>
        <c:lblOffset val="100"/>
        <c:noMultiLvlLbl val="0"/>
      </c:catAx>
      <c:valAx>
        <c:axId val="113124864"/>
        <c:scaling>
          <c:orientation val="minMax"/>
          <c:min val="3"/>
        </c:scaling>
        <c:delete val="0"/>
        <c:axPos val="l"/>
        <c:majorGridlines/>
        <c:title>
          <c:tx>
            <c:rich>
              <a:bodyPr rot="0" vert="horz"/>
              <a:lstStyle/>
              <a:p>
                <a:pPr>
                  <a:defRPr sz="1400"/>
                </a:pPr>
                <a:r>
                  <a:rPr lang="en-US" sz="1400" dirty="0" smtClean="0"/>
                  <a:t>$/</a:t>
                </a:r>
                <a:r>
                  <a:rPr lang="en-US" sz="1400" dirty="0" err="1" smtClean="0"/>
                  <a:t>MMBtu</a:t>
                </a:r>
                <a:endParaRPr lang="en-US" sz="1400" dirty="0"/>
              </a:p>
            </c:rich>
          </c:tx>
          <c:layout/>
          <c:overlay val="0"/>
        </c:title>
        <c:numFmt formatCode="&quot;$&quot;#,##0.00_);\(&quot;$&quot;#,##0.00\)" sourceLinked="1"/>
        <c:majorTickMark val="none"/>
        <c:minorTickMark val="none"/>
        <c:tickLblPos val="nextTo"/>
        <c:crossAx val="90971520"/>
        <c:crosses val="autoZero"/>
        <c:crossBetween val="between"/>
      </c:valAx>
      <c:dTable>
        <c:showHorzBorder val="1"/>
        <c:showVertBorder val="1"/>
        <c:showOutline val="1"/>
        <c:showKeys val="1"/>
      </c:dTable>
    </c:plotArea>
    <c:plotVisOnly val="1"/>
    <c:dispBlanksAs val="gap"/>
    <c:showDLblsOverMax val="0"/>
  </c:chart>
  <c:spPr>
    <a:solidFill>
      <a:schemeClr val="bg1">
        <a:lumMod val="85000"/>
      </a:schemeClr>
    </a:solidFill>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82913"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defTabSz="923925" eaLnBrk="0" hangingPunct="0">
              <a:defRPr sz="1200">
                <a:solidFill>
                  <a:schemeClr val="tx1"/>
                </a:solidFill>
              </a:defRPr>
            </a:lvl1pPr>
          </a:lstStyle>
          <a:p>
            <a:endParaRPr lang="en-US"/>
          </a:p>
        </p:txBody>
      </p:sp>
      <p:sp>
        <p:nvSpPr>
          <p:cNvPr id="21507" name="Rectangle 3"/>
          <p:cNvSpPr>
            <a:spLocks noGrp="1" noChangeArrowheads="1"/>
          </p:cNvSpPr>
          <p:nvPr>
            <p:ph type="dt" sz="quarter" idx="1"/>
          </p:nvPr>
        </p:nvSpPr>
        <p:spPr bwMode="auto">
          <a:xfrm>
            <a:off x="3900488" y="0"/>
            <a:ext cx="2981325"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algn="r" defTabSz="923925" eaLnBrk="0" hangingPunct="0">
              <a:defRPr sz="1200">
                <a:solidFill>
                  <a:schemeClr val="tx1"/>
                </a:solidFill>
              </a:defRPr>
            </a:lvl1pPr>
          </a:lstStyle>
          <a:p>
            <a:endParaRPr lang="en-US"/>
          </a:p>
        </p:txBody>
      </p:sp>
      <p:sp>
        <p:nvSpPr>
          <p:cNvPr id="21508" name="Rectangle 4"/>
          <p:cNvSpPr>
            <a:spLocks noGrp="1" noChangeArrowheads="1"/>
          </p:cNvSpPr>
          <p:nvPr>
            <p:ph type="ftr" sz="quarter" idx="2"/>
          </p:nvPr>
        </p:nvSpPr>
        <p:spPr bwMode="auto">
          <a:xfrm>
            <a:off x="0" y="8831263"/>
            <a:ext cx="2982913" cy="465137"/>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defTabSz="923925" eaLnBrk="0" hangingPunct="0">
              <a:defRPr sz="1200">
                <a:solidFill>
                  <a:schemeClr val="tx1"/>
                </a:solidFill>
              </a:defRPr>
            </a:lvl1pPr>
          </a:lstStyle>
          <a:p>
            <a:endParaRPr lang="en-US"/>
          </a:p>
        </p:txBody>
      </p:sp>
      <p:sp>
        <p:nvSpPr>
          <p:cNvPr id="21509" name="Rectangle 5"/>
          <p:cNvSpPr>
            <a:spLocks noGrp="1" noChangeArrowheads="1"/>
          </p:cNvSpPr>
          <p:nvPr>
            <p:ph type="sldNum" sz="quarter" idx="3"/>
          </p:nvPr>
        </p:nvSpPr>
        <p:spPr bwMode="auto">
          <a:xfrm>
            <a:off x="3900488" y="8831263"/>
            <a:ext cx="2981325" cy="465137"/>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algn="r" defTabSz="923925" eaLnBrk="0" hangingPunct="0">
              <a:defRPr sz="1200">
                <a:solidFill>
                  <a:schemeClr val="tx1"/>
                </a:solidFill>
              </a:defRPr>
            </a:lvl1pPr>
          </a:lstStyle>
          <a:p>
            <a:fld id="{1D3DEA6C-C373-4D3B-8298-489E5D067ADA}" type="slidenum">
              <a:rPr lang="en-US"/>
              <a:pPr/>
              <a:t>‹#›</a:t>
            </a:fld>
            <a:endParaRPr lang="en-US"/>
          </a:p>
        </p:txBody>
      </p:sp>
    </p:spTree>
    <p:extLst>
      <p:ext uri="{BB962C8B-B14F-4D97-AF65-F5344CB8AC3E}">
        <p14:creationId xmlns:p14="http://schemas.microsoft.com/office/powerpoint/2010/main" val="2015042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7192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bwMode="auto">
          <a:xfrm>
            <a:off x="1117600" y="696913"/>
            <a:ext cx="4648200" cy="3486150"/>
          </a:xfrm>
          <a:prstGeom prst="rect">
            <a:avLst/>
          </a:prstGeom>
          <a:noFill/>
          <a:ln>
            <a:solidFill>
              <a:srgbClr val="000000"/>
            </a:solidFill>
            <a:miter lim="800000"/>
            <a:headEnd/>
            <a:tailEnd/>
          </a:ln>
        </p:spPr>
      </p:sp>
      <p:sp>
        <p:nvSpPr>
          <p:cNvPr id="17410" name="Rectangle 3"/>
          <p:cNvSpPr>
            <a:spLocks noGrp="1" noChangeArrowheads="1"/>
          </p:cNvSpPr>
          <p:nvPr>
            <p:ph type="body" idx="1"/>
          </p:nvPr>
        </p:nvSpPr>
        <p:spPr bwMode="auto">
          <a:xfrm>
            <a:off x="688975" y="4416425"/>
            <a:ext cx="5505450" cy="4183063"/>
          </a:xfrm>
          <a:prstGeom prst="rect">
            <a:avLst/>
          </a:prstGeom>
          <a:noFill/>
          <a:ln>
            <a:miter lim="800000"/>
            <a:headEnd/>
            <a:tailEnd/>
          </a:ln>
        </p:spPr>
        <p:txBody>
          <a:bodyPr lIns="92446" tIns="46223" rIns="92446" bIns="46223"/>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xfrm>
            <a:off x="1117600" y="696913"/>
            <a:ext cx="4648200" cy="3486150"/>
          </a:xfrm>
          <a:prstGeom prst="rect">
            <a:avLst/>
          </a:prstGeom>
          <a:noFill/>
          <a:ln w="12700">
            <a:solidFill>
              <a:srgbClr val="000000"/>
            </a:solidFill>
            <a:miter lim="800000"/>
            <a:headEnd/>
            <a:tailEnd/>
          </a:ln>
        </p:spPr>
      </p:sp>
      <p:sp>
        <p:nvSpPr>
          <p:cNvPr id="33794" name="Notes Placeholder 2"/>
          <p:cNvSpPr>
            <a:spLocks noGrp="1"/>
          </p:cNvSpPr>
          <p:nvPr>
            <p:ph type="body" idx="1"/>
          </p:nvPr>
        </p:nvSpPr>
        <p:spPr bwMode="auto">
          <a:xfrm>
            <a:off x="688975" y="4416425"/>
            <a:ext cx="5505450" cy="4183063"/>
          </a:xfrm>
          <a:prstGeom prst="rect">
            <a:avLst/>
          </a:prstGeom>
          <a:noFill/>
          <a:ln>
            <a:miter lim="800000"/>
            <a:headEnd/>
            <a:tailEnd/>
          </a:ln>
        </p:spPr>
        <p:txBody>
          <a:bodyPr lIns="92446" tIns="46223" rIns="92446" bIns="46223"/>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1117600" y="696913"/>
            <a:ext cx="4648200" cy="3486150"/>
          </a:xfrm>
          <a:prstGeom prst="rect">
            <a:avLst/>
          </a:prstGeom>
          <a:noFill/>
          <a:ln>
            <a:miter lim="800000"/>
            <a:headEnd/>
            <a:tailEnd/>
          </a:ln>
        </p:spPr>
      </p:sp>
      <p:sp>
        <p:nvSpPr>
          <p:cNvPr id="35842" name="Notes Placeholder 2"/>
          <p:cNvSpPr>
            <a:spLocks noGrp="1"/>
          </p:cNvSpPr>
          <p:nvPr>
            <p:ph type="body" idx="1"/>
          </p:nvPr>
        </p:nvSpPr>
        <p:spPr bwMode="auto">
          <a:xfrm>
            <a:off x="688975" y="4416425"/>
            <a:ext cx="5505450" cy="4183063"/>
          </a:xfrm>
          <a:prstGeom prst="rect">
            <a:avLst/>
          </a:prstGeom>
          <a:noFill/>
          <a:ln>
            <a:miter lim="800000"/>
            <a:headEnd/>
            <a:tailEnd/>
          </a:ln>
        </p:spPr>
        <p:txBody>
          <a:bodyPr lIns="92446" tIns="46223" rIns="92446" bIns="46223"/>
          <a:lstStyle/>
          <a:p>
            <a:endParaRPr lang="en-US" smtClean="0"/>
          </a:p>
        </p:txBody>
      </p:sp>
      <p:sp>
        <p:nvSpPr>
          <p:cNvPr id="35843" name="Slide Number Placeholder 3"/>
          <p:cNvSpPr>
            <a:spLocks noGrp="1"/>
          </p:cNvSpPr>
          <p:nvPr>
            <p:ph type="sldNum" sz="quarter" idx="4294967295"/>
          </p:nvPr>
        </p:nvSpPr>
        <p:spPr bwMode="auto">
          <a:xfrm>
            <a:off x="3897313" y="8829675"/>
            <a:ext cx="2982912" cy="465138"/>
          </a:xfrm>
          <a:prstGeom prst="rect">
            <a:avLst/>
          </a:prstGeom>
          <a:noFill/>
          <a:ln>
            <a:miter lim="800000"/>
            <a:headEnd/>
            <a:tailEnd/>
          </a:ln>
        </p:spPr>
        <p:txBody>
          <a:bodyPr lIns="92446" tIns="46223" rIns="92446" bIns="46223"/>
          <a:lstStyle/>
          <a:p>
            <a:pPr algn="ctr" defTabSz="923925" eaLnBrk="0" hangingPunct="0">
              <a:spcBef>
                <a:spcPct val="50000"/>
              </a:spcBef>
            </a:pPr>
            <a:fld id="{7681D3B9-CB51-4D25-B5DB-FB91ADDB5BA0}" type="slidenum">
              <a:rPr lang="en-US"/>
              <a:pPr algn="ctr" defTabSz="923925" eaLnBrk="0" hangingPunct="0">
                <a:spcBef>
                  <a:spcPct val="50000"/>
                </a:spcBef>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xfrm>
            <a:off x="1117600" y="696913"/>
            <a:ext cx="4648200" cy="3486150"/>
          </a:xfrm>
          <a:prstGeom prst="rect">
            <a:avLst/>
          </a:prstGeom>
          <a:noFill/>
          <a:ln w="12700">
            <a:solidFill>
              <a:srgbClr val="000000"/>
            </a:solidFill>
            <a:miter lim="800000"/>
            <a:headEnd/>
            <a:tailEnd/>
          </a:ln>
        </p:spPr>
      </p:sp>
      <p:sp>
        <p:nvSpPr>
          <p:cNvPr id="37890" name="Notes Placeholder 2"/>
          <p:cNvSpPr>
            <a:spLocks noGrp="1"/>
          </p:cNvSpPr>
          <p:nvPr>
            <p:ph type="body" idx="1"/>
          </p:nvPr>
        </p:nvSpPr>
        <p:spPr bwMode="auto">
          <a:xfrm>
            <a:off x="688975" y="4416425"/>
            <a:ext cx="5505450" cy="4183063"/>
          </a:xfrm>
          <a:prstGeom prst="rect">
            <a:avLst/>
          </a:prstGeom>
          <a:noFill/>
          <a:ln>
            <a:miter lim="800000"/>
            <a:headEnd/>
            <a:tailEnd/>
          </a:ln>
        </p:spPr>
        <p:txBody>
          <a:bodyPr lIns="92446" tIns="46223" rIns="92446" bIns="46223"/>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xfrm>
            <a:off x="1117600" y="696913"/>
            <a:ext cx="4648200" cy="3486150"/>
          </a:xfrm>
          <a:prstGeom prst="rect">
            <a:avLst/>
          </a:prstGeom>
          <a:noFill/>
          <a:ln w="12700">
            <a:solidFill>
              <a:srgbClr val="000000"/>
            </a:solidFill>
            <a:miter lim="800000"/>
            <a:headEnd/>
            <a:tailEnd/>
          </a:ln>
        </p:spPr>
      </p:sp>
      <p:sp>
        <p:nvSpPr>
          <p:cNvPr id="39938" name="Notes Placeholder 2"/>
          <p:cNvSpPr>
            <a:spLocks noGrp="1"/>
          </p:cNvSpPr>
          <p:nvPr>
            <p:ph type="body" idx="1"/>
          </p:nvPr>
        </p:nvSpPr>
        <p:spPr bwMode="auto">
          <a:xfrm>
            <a:off x="688975" y="4416425"/>
            <a:ext cx="5505450" cy="4183063"/>
          </a:xfrm>
          <a:prstGeom prst="rect">
            <a:avLst/>
          </a:prstGeom>
          <a:noFill/>
          <a:ln>
            <a:miter lim="800000"/>
            <a:headEnd/>
            <a:tailEnd/>
          </a:ln>
        </p:spPr>
        <p:txBody>
          <a:bodyPr lIns="92446" tIns="46223" rIns="92446" bIns="46223"/>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a:xfrm>
            <a:off x="688805" y="4416426"/>
            <a:ext cx="5504204" cy="4183063"/>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a:xfrm>
            <a:off x="3897513" y="8829675"/>
            <a:ext cx="2982742" cy="465138"/>
          </a:xfrm>
          <a:prstGeom prst="rect">
            <a:avLst/>
          </a:prstGeom>
        </p:spPr>
        <p:txBody>
          <a:bodyPr/>
          <a:lstStyle/>
          <a:p>
            <a:fld id="{E813DCA7-32FC-4625-8EA4-EC4FB0D3A88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a:xfrm>
            <a:off x="688805" y="4416426"/>
            <a:ext cx="5504204" cy="4183063"/>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a:xfrm>
            <a:off x="3897513" y="8829675"/>
            <a:ext cx="2982742" cy="465138"/>
          </a:xfrm>
          <a:prstGeom prst="rect">
            <a:avLst/>
          </a:prstGeom>
        </p:spPr>
        <p:txBody>
          <a:bodyPr/>
          <a:lstStyle/>
          <a:p>
            <a:fld id="{E813DCA7-32FC-4625-8EA4-EC4FB0D3A88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a:xfrm>
            <a:off x="688805" y="4416426"/>
            <a:ext cx="5504204" cy="4183063"/>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a:xfrm>
            <a:off x="3897513" y="8829675"/>
            <a:ext cx="2982742" cy="465138"/>
          </a:xfrm>
          <a:prstGeom prst="rect">
            <a:avLst/>
          </a:prstGeom>
        </p:spPr>
        <p:txBody>
          <a:bodyPr/>
          <a:lstStyle/>
          <a:p>
            <a:fld id="{E813DCA7-32FC-4625-8EA4-EC4FB0D3A88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a:xfrm>
            <a:off x="688805" y="4416426"/>
            <a:ext cx="5504204" cy="4183063"/>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a:xfrm>
            <a:off x="3897513" y="8829675"/>
            <a:ext cx="2982742" cy="465138"/>
          </a:xfrm>
          <a:prstGeom prst="rect">
            <a:avLst/>
          </a:prstGeom>
        </p:spPr>
        <p:txBody>
          <a:bodyPr/>
          <a:lstStyle/>
          <a:p>
            <a:fld id="{E813DCA7-32FC-4625-8EA4-EC4FB0D3A88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xfrm>
            <a:off x="1117600" y="696913"/>
            <a:ext cx="4648200" cy="3486150"/>
          </a:xfrm>
          <a:prstGeom prst="rect">
            <a:avLst/>
          </a:prstGeom>
          <a:noFill/>
          <a:ln w="12700">
            <a:solidFill>
              <a:srgbClr val="000000"/>
            </a:solidFill>
            <a:miter lim="800000"/>
            <a:headEnd/>
            <a:tailEnd/>
          </a:ln>
        </p:spPr>
      </p:sp>
      <p:sp>
        <p:nvSpPr>
          <p:cNvPr id="39938" name="Notes Placeholder 2"/>
          <p:cNvSpPr>
            <a:spLocks noGrp="1"/>
          </p:cNvSpPr>
          <p:nvPr>
            <p:ph type="body" idx="1"/>
          </p:nvPr>
        </p:nvSpPr>
        <p:spPr bwMode="auto">
          <a:xfrm>
            <a:off x="688182" y="4415790"/>
            <a:ext cx="5505450" cy="4183380"/>
          </a:xfrm>
          <a:prstGeom prst="rect">
            <a:avLst/>
          </a:prstGeom>
          <a:noFill/>
          <a:ln>
            <a:miter lim="800000"/>
            <a:headEnd/>
            <a:tailEnd/>
          </a:ln>
        </p:spPr>
        <p:txBody>
          <a:bodyPr lIns="92446" tIns="46223" rIns="92446" bIns="46223"/>
          <a:lstStyle/>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r>
              <a:rPr lang="en-US" sz="1200" b="0" i="0" u="none" strike="noStrike" kern="1200" dirty="0" smtClean="0">
                <a:solidFill>
                  <a:schemeClr val="tx1"/>
                </a:solidFill>
                <a:latin typeface="Times New Roman" pitchFamily="18" charset="0"/>
                <a:ea typeface="+mn-ea"/>
                <a:cs typeface="+mn-cs"/>
              </a:rPr>
              <a:t>Market forecast used latest market info (NYMEX futures) and long term forecasts from Wood Mackenzie, Cambridge Energy Research Assoc (CERA), and Petroleum Industry Research Associates (PIRA) forecasts for Henry Hub.  (Just NYMEX through June 2013, then weighted blend w/4 source forecast through 2015, then only the 4 source forecast.)</a:t>
            </a:r>
            <a:r>
              <a:rPr lang="en-US" dirty="0" smtClean="0"/>
              <a:t> </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688975" y="4416425"/>
            <a:ext cx="5505450" cy="4183063"/>
          </a:xfrm>
          <a:prstGeom prst="rect">
            <a:avLst/>
          </a:prstGeom>
        </p:spPr>
        <p:txBody>
          <a:bodyPr>
            <a:normAutofit/>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bwMode="auto">
          <a:xfrm>
            <a:off x="1117600" y="696913"/>
            <a:ext cx="4648200" cy="3486150"/>
          </a:xfrm>
          <a:prstGeom prst="rect">
            <a:avLst/>
          </a:prstGeom>
          <a:noFill/>
          <a:ln>
            <a:solidFill>
              <a:srgbClr val="000000"/>
            </a:solidFill>
            <a:miter lim="800000"/>
            <a:headEnd/>
            <a:tailEnd/>
          </a:ln>
        </p:spPr>
      </p:sp>
      <p:sp>
        <p:nvSpPr>
          <p:cNvPr id="52226" name="Rectangle 3"/>
          <p:cNvSpPr>
            <a:spLocks noGrp="1" noChangeArrowheads="1"/>
          </p:cNvSpPr>
          <p:nvPr>
            <p:ph type="body" idx="1"/>
          </p:nvPr>
        </p:nvSpPr>
        <p:spPr bwMode="auto">
          <a:xfrm>
            <a:off x="688975" y="4416425"/>
            <a:ext cx="5505450" cy="4183063"/>
          </a:xfrm>
          <a:prstGeom prst="rect">
            <a:avLst/>
          </a:prstGeom>
          <a:noFill/>
          <a:ln>
            <a:miter lim="800000"/>
            <a:headEnd/>
            <a:tailEnd/>
          </a:ln>
        </p:spPr>
        <p:txBody>
          <a:bodyPr lIns="92446" tIns="46223" rIns="92446" bIns="46223"/>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BBA489-7F92-4134-9262-2F3114C4F4AF}"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88DD3F-FA98-4868-B431-2209DDE7ADF0}"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AEF6DF2-FF4E-468D-AB8B-38D3A3E5E9B3}"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1306834-C813-41CB-8B88-3B7A90CD7E29}"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0CEA8AB-9744-44EE-84C5-F80093BA4D18}"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905F1C8-9115-4B26-A40A-51D85A487A24}"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E97D5C6-FC73-4794-8F7E-49F72C43E0C5}"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27A718-C56E-4FF4-ACC1-C7CF89FF7F52}"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2EBD16-87AF-48C9-B992-6E60BEA50F47}"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5D7943-EB03-4CA6-A7B7-221E93CF931D}"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FF207D-1343-41FD-8BB6-21A47C3C51F1}" type="slidenum">
              <a:rPr lang="en-US"/>
              <a:pPr>
                <a:defRPr/>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A69CE71E-CDF5-4926-BD5F-A69CEDAD56D9}"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eaLnBrk="0" hangingPunct="0">
              <a:spcBef>
                <a:spcPct val="0"/>
              </a:spcBef>
              <a:defRPr sz="1400">
                <a:solidFill>
                  <a:schemeClr val="tx1"/>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spcBef>
                <a:spcPct val="0"/>
              </a:spcBef>
              <a:defRPr sz="1400">
                <a:solidFill>
                  <a:schemeClr val="tx1"/>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spcBef>
                <a:spcPct val="0"/>
              </a:spcBef>
              <a:defRPr sz="1400">
                <a:solidFill>
                  <a:schemeClr val="tx1"/>
                </a:solidFill>
              </a:defRPr>
            </a:lvl1pPr>
          </a:lstStyle>
          <a:p>
            <a:pPr>
              <a:defRPr/>
            </a:pPr>
            <a:fld id="{E18EB64E-7B31-42B0-8342-45B8C4DB6D2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ransition>
    <p:fade/>
  </p:transition>
  <p:txStyles>
    <p:titleStyle>
      <a:lvl1pPr algn="ctr" rtl="0" eaLnBrk="0" fontAlgn="base" hangingPunct="0">
        <a:spcBef>
          <a:spcPct val="0"/>
        </a:spcBef>
        <a:spcAft>
          <a:spcPct val="0"/>
        </a:spcAft>
        <a:defRPr sz="3600" b="1">
          <a:solidFill>
            <a:srgbClr val="FFFF66"/>
          </a:solidFill>
          <a:latin typeface="+mj-lt"/>
          <a:ea typeface="+mj-ea"/>
          <a:cs typeface="+mj-cs"/>
        </a:defRPr>
      </a:lvl1pPr>
      <a:lvl2pPr algn="ctr" rtl="0" eaLnBrk="0" fontAlgn="base" hangingPunct="0">
        <a:spcBef>
          <a:spcPct val="0"/>
        </a:spcBef>
        <a:spcAft>
          <a:spcPct val="0"/>
        </a:spcAft>
        <a:defRPr sz="3600" b="1">
          <a:solidFill>
            <a:srgbClr val="FFFF66"/>
          </a:solidFill>
          <a:latin typeface="Lucida Sans Unicode" pitchFamily="34" charset="0"/>
        </a:defRPr>
      </a:lvl2pPr>
      <a:lvl3pPr algn="ctr" rtl="0" eaLnBrk="0" fontAlgn="base" hangingPunct="0">
        <a:spcBef>
          <a:spcPct val="0"/>
        </a:spcBef>
        <a:spcAft>
          <a:spcPct val="0"/>
        </a:spcAft>
        <a:defRPr sz="3600" b="1">
          <a:solidFill>
            <a:srgbClr val="FFFF66"/>
          </a:solidFill>
          <a:latin typeface="Lucida Sans Unicode" pitchFamily="34" charset="0"/>
        </a:defRPr>
      </a:lvl3pPr>
      <a:lvl4pPr algn="ctr" rtl="0" eaLnBrk="0" fontAlgn="base" hangingPunct="0">
        <a:spcBef>
          <a:spcPct val="0"/>
        </a:spcBef>
        <a:spcAft>
          <a:spcPct val="0"/>
        </a:spcAft>
        <a:defRPr sz="3600" b="1">
          <a:solidFill>
            <a:srgbClr val="FFFF66"/>
          </a:solidFill>
          <a:latin typeface="Lucida Sans Unicode" pitchFamily="34" charset="0"/>
        </a:defRPr>
      </a:lvl4pPr>
      <a:lvl5pPr algn="ctr" rtl="0" eaLnBrk="0" fontAlgn="base" hangingPunct="0">
        <a:spcBef>
          <a:spcPct val="0"/>
        </a:spcBef>
        <a:spcAft>
          <a:spcPct val="0"/>
        </a:spcAft>
        <a:defRPr sz="3600" b="1">
          <a:solidFill>
            <a:srgbClr val="FFFF66"/>
          </a:solidFill>
          <a:latin typeface="Lucida Sans Unicode" pitchFamily="34" charset="0"/>
        </a:defRPr>
      </a:lvl5pPr>
      <a:lvl6pPr marL="457200" algn="ctr" rtl="0" eaLnBrk="0" fontAlgn="base" hangingPunct="0">
        <a:spcBef>
          <a:spcPct val="0"/>
        </a:spcBef>
        <a:spcAft>
          <a:spcPct val="0"/>
        </a:spcAft>
        <a:defRPr sz="3600" b="1">
          <a:solidFill>
            <a:srgbClr val="FFFF66"/>
          </a:solidFill>
          <a:latin typeface="Arial" charset="0"/>
        </a:defRPr>
      </a:lvl6pPr>
      <a:lvl7pPr marL="914400" algn="ctr" rtl="0" eaLnBrk="0" fontAlgn="base" hangingPunct="0">
        <a:spcBef>
          <a:spcPct val="0"/>
        </a:spcBef>
        <a:spcAft>
          <a:spcPct val="0"/>
        </a:spcAft>
        <a:defRPr sz="3600" b="1">
          <a:solidFill>
            <a:srgbClr val="FFFF66"/>
          </a:solidFill>
          <a:latin typeface="Arial" charset="0"/>
        </a:defRPr>
      </a:lvl7pPr>
      <a:lvl8pPr marL="1371600" algn="ctr" rtl="0" eaLnBrk="0" fontAlgn="base" hangingPunct="0">
        <a:spcBef>
          <a:spcPct val="0"/>
        </a:spcBef>
        <a:spcAft>
          <a:spcPct val="0"/>
        </a:spcAft>
        <a:defRPr sz="3600" b="1">
          <a:solidFill>
            <a:srgbClr val="FFFF66"/>
          </a:solidFill>
          <a:latin typeface="Arial" charset="0"/>
        </a:defRPr>
      </a:lvl8pPr>
      <a:lvl9pPr marL="1828800" algn="ctr" rtl="0" eaLnBrk="0" fontAlgn="base" hangingPunct="0">
        <a:spcBef>
          <a:spcPct val="0"/>
        </a:spcBef>
        <a:spcAft>
          <a:spcPct val="0"/>
        </a:spcAft>
        <a:defRPr sz="3600" b="1">
          <a:solidFill>
            <a:srgbClr val="FFFF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rgbClr val="FFFFFF"/>
          </a:solidFill>
          <a:latin typeface="+mn-lt"/>
        </a:defRPr>
      </a:lvl3pPr>
      <a:lvl4pPr marL="1600200" indent="-228600" algn="l" rtl="0" eaLnBrk="0" fontAlgn="base" hangingPunct="0">
        <a:spcBef>
          <a:spcPct val="20000"/>
        </a:spcBef>
        <a:spcAft>
          <a:spcPct val="0"/>
        </a:spcAft>
        <a:buChar char="–"/>
        <a:defRPr sz="2000">
          <a:solidFill>
            <a:srgbClr val="FFFFFF"/>
          </a:solidFill>
          <a:latin typeface="+mn-lt"/>
        </a:defRPr>
      </a:lvl4pPr>
      <a:lvl5pPr marL="2057400" indent="-228600" algn="l" rtl="0" eaLnBrk="0" fontAlgn="base" hangingPunct="0">
        <a:spcBef>
          <a:spcPct val="20000"/>
        </a:spcBef>
        <a:spcAft>
          <a:spcPct val="0"/>
        </a:spcAft>
        <a:buChar char="•"/>
        <a:defRPr sz="2000">
          <a:solidFill>
            <a:srgbClr val="FFFFFF"/>
          </a:solidFill>
          <a:latin typeface="+mn-lt"/>
        </a:defRPr>
      </a:lvl5pPr>
      <a:lvl6pPr marL="2514600" indent="-228600" algn="l" rtl="0" eaLnBrk="0" fontAlgn="base" hangingPunct="0">
        <a:spcBef>
          <a:spcPct val="20000"/>
        </a:spcBef>
        <a:spcAft>
          <a:spcPct val="0"/>
        </a:spcAft>
        <a:buChar char="•"/>
        <a:defRPr sz="2000">
          <a:solidFill>
            <a:srgbClr val="FFFFFF"/>
          </a:solidFill>
          <a:latin typeface="+mn-lt"/>
        </a:defRPr>
      </a:lvl6pPr>
      <a:lvl7pPr marL="2971800" indent="-228600" algn="l" rtl="0" eaLnBrk="0" fontAlgn="base" hangingPunct="0">
        <a:spcBef>
          <a:spcPct val="20000"/>
        </a:spcBef>
        <a:spcAft>
          <a:spcPct val="0"/>
        </a:spcAft>
        <a:buChar char="•"/>
        <a:defRPr sz="2000">
          <a:solidFill>
            <a:srgbClr val="FFFFFF"/>
          </a:solidFill>
          <a:latin typeface="+mn-lt"/>
        </a:defRPr>
      </a:lvl7pPr>
      <a:lvl8pPr marL="3429000" indent="-228600" algn="l" rtl="0" eaLnBrk="0" fontAlgn="base" hangingPunct="0">
        <a:spcBef>
          <a:spcPct val="20000"/>
        </a:spcBef>
        <a:spcAft>
          <a:spcPct val="0"/>
        </a:spcAft>
        <a:buChar char="•"/>
        <a:defRPr sz="2000">
          <a:solidFill>
            <a:srgbClr val="FFFFFF"/>
          </a:solidFill>
          <a:latin typeface="+mn-lt"/>
        </a:defRPr>
      </a:lvl8pPr>
      <a:lvl9pPr marL="3886200" indent="-228600" algn="l" rtl="0" eaLnBrk="0" fontAlgn="base" hangingPunct="0">
        <a:spcBef>
          <a:spcPct val="20000"/>
        </a:spcBef>
        <a:spcAft>
          <a:spcPct val="0"/>
        </a:spcAft>
        <a:buChar char="•"/>
        <a:defRPr sz="2000">
          <a:solidFill>
            <a:srgbClr val="FF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rbinz.com/LTContracts.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rbinz@rbinz.com"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296862" y="903624"/>
            <a:ext cx="8731250" cy="1143000"/>
          </a:xfrm>
        </p:spPr>
        <p:txBody>
          <a:bodyPr/>
          <a:lstStyle/>
          <a:p>
            <a:pPr>
              <a:lnSpc>
                <a:spcPct val="125000"/>
              </a:lnSpc>
            </a:pPr>
            <a:r>
              <a:rPr lang="en-US" sz="2800" dirty="0" smtClean="0">
                <a:solidFill>
                  <a:schemeClr val="bg1"/>
                </a:solidFill>
              </a:rPr>
              <a:t>Dispatches from the Front: </a:t>
            </a:r>
            <a:br>
              <a:rPr lang="en-US" sz="2800" dirty="0" smtClean="0">
                <a:solidFill>
                  <a:schemeClr val="bg1"/>
                </a:solidFill>
              </a:rPr>
            </a:br>
            <a:r>
              <a:rPr lang="en-US" sz="2800" dirty="0" smtClean="0">
                <a:solidFill>
                  <a:schemeClr val="bg1"/>
                </a:solidFill>
              </a:rPr>
              <a:t>The Colorado Clean Air-Clean Jobs Act</a:t>
            </a:r>
          </a:p>
        </p:txBody>
      </p:sp>
      <p:sp>
        <p:nvSpPr>
          <p:cNvPr id="16386" name="Rectangle 3"/>
          <p:cNvSpPr>
            <a:spLocks noGrp="1" noChangeArrowheads="1"/>
          </p:cNvSpPr>
          <p:nvPr>
            <p:ph type="subTitle" idx="1"/>
          </p:nvPr>
        </p:nvSpPr>
        <p:spPr>
          <a:xfrm>
            <a:off x="469900" y="3248025"/>
            <a:ext cx="8235950" cy="1206500"/>
          </a:xfrm>
        </p:spPr>
        <p:txBody>
          <a:bodyPr/>
          <a:lstStyle/>
          <a:p>
            <a:r>
              <a:rPr lang="en-US" sz="2800" b="1" dirty="0" err="1" smtClean="0"/>
              <a:t>Platts</a:t>
            </a:r>
            <a:r>
              <a:rPr lang="en-US" sz="2800" b="1" dirty="0" smtClean="0"/>
              <a:t> 5</a:t>
            </a:r>
            <a:r>
              <a:rPr lang="en-US" sz="2800" b="1" baseline="30000" dirty="0" smtClean="0"/>
              <a:t>th</a:t>
            </a:r>
            <a:r>
              <a:rPr lang="en-US" sz="2800" b="1" dirty="0" smtClean="0"/>
              <a:t> Annual Rockies </a:t>
            </a:r>
          </a:p>
          <a:p>
            <a:r>
              <a:rPr lang="en-US" sz="2800" b="1" dirty="0" smtClean="0"/>
              <a:t>Gas and Oil Conference</a:t>
            </a:r>
            <a:endParaRPr lang="en-US" sz="2800" dirty="0" smtClean="0"/>
          </a:p>
          <a:p>
            <a:pPr>
              <a:lnSpc>
                <a:spcPct val="80000"/>
              </a:lnSpc>
            </a:pPr>
            <a:endParaRPr lang="en-US" sz="2800" b="1" dirty="0" smtClean="0">
              <a:solidFill>
                <a:srgbClr val="FFFF00"/>
              </a:solidFill>
              <a:latin typeface="Arial" charset="0"/>
            </a:endParaRPr>
          </a:p>
          <a:p>
            <a:pPr>
              <a:lnSpc>
                <a:spcPct val="80000"/>
              </a:lnSpc>
            </a:pPr>
            <a:endParaRPr lang="en-US" sz="2800" b="1" dirty="0" smtClean="0">
              <a:solidFill>
                <a:srgbClr val="FFFF00"/>
              </a:solidFill>
              <a:latin typeface="Arial" charset="0"/>
            </a:endParaRPr>
          </a:p>
          <a:p>
            <a:pPr>
              <a:lnSpc>
                <a:spcPct val="80000"/>
              </a:lnSpc>
            </a:pPr>
            <a:endParaRPr lang="en-US" b="1" dirty="0" smtClean="0">
              <a:latin typeface="Arial" charset="0"/>
            </a:endParaRPr>
          </a:p>
          <a:p>
            <a:pPr>
              <a:lnSpc>
                <a:spcPct val="80000"/>
              </a:lnSpc>
            </a:pPr>
            <a:endParaRPr lang="en-US" b="1" dirty="0" smtClean="0">
              <a:latin typeface="Arial" charset="0"/>
            </a:endParaRPr>
          </a:p>
          <a:p>
            <a:pPr>
              <a:lnSpc>
                <a:spcPct val="80000"/>
              </a:lnSpc>
            </a:pPr>
            <a:endParaRPr lang="en-US" b="1" dirty="0" smtClean="0">
              <a:latin typeface="Arial" charset="0"/>
            </a:endParaRPr>
          </a:p>
          <a:p>
            <a:pPr>
              <a:lnSpc>
                <a:spcPct val="80000"/>
              </a:lnSpc>
            </a:pPr>
            <a:endParaRPr lang="en-US" b="1" dirty="0" smtClean="0">
              <a:latin typeface="Arial" charset="0"/>
            </a:endParaRPr>
          </a:p>
          <a:p>
            <a:pPr>
              <a:lnSpc>
                <a:spcPct val="80000"/>
              </a:lnSpc>
            </a:pPr>
            <a:endParaRPr lang="en-US" b="1" dirty="0" smtClean="0">
              <a:latin typeface="Arial" charset="0"/>
            </a:endParaRPr>
          </a:p>
          <a:p>
            <a:pPr>
              <a:lnSpc>
                <a:spcPct val="80000"/>
              </a:lnSpc>
            </a:pPr>
            <a:endParaRPr lang="en-US" b="1" dirty="0" smtClean="0">
              <a:latin typeface="Arial" charset="0"/>
            </a:endParaRPr>
          </a:p>
        </p:txBody>
      </p:sp>
      <p:sp>
        <p:nvSpPr>
          <p:cNvPr id="5" name="TextBox 4"/>
          <p:cNvSpPr txBox="1"/>
          <p:nvPr/>
        </p:nvSpPr>
        <p:spPr>
          <a:xfrm>
            <a:off x="2098675" y="5238750"/>
            <a:ext cx="5127625" cy="830997"/>
          </a:xfrm>
          <a:prstGeom prst="rect">
            <a:avLst/>
          </a:prstGeom>
          <a:noFill/>
        </p:spPr>
        <p:txBody>
          <a:bodyPr wrap="square" rtlCol="0">
            <a:spAutoFit/>
          </a:bodyPr>
          <a:lstStyle/>
          <a:p>
            <a:pPr algn="ctr">
              <a:lnSpc>
                <a:spcPct val="80000"/>
              </a:lnSpc>
            </a:pPr>
            <a:r>
              <a:rPr lang="en-US" sz="2000" dirty="0" smtClean="0">
                <a:solidFill>
                  <a:schemeClr val="bg1"/>
                </a:solidFill>
                <a:latin typeface="Arial" charset="0"/>
              </a:rPr>
              <a:t>Ron Binz</a:t>
            </a:r>
          </a:p>
          <a:p>
            <a:pPr algn="ctr">
              <a:lnSpc>
                <a:spcPct val="80000"/>
              </a:lnSpc>
            </a:pPr>
            <a:r>
              <a:rPr lang="en-US" sz="2000" dirty="0" smtClean="0">
                <a:solidFill>
                  <a:schemeClr val="bg1"/>
                </a:solidFill>
                <a:latin typeface="Arial" charset="0"/>
              </a:rPr>
              <a:t>Public Policy Consulting</a:t>
            </a:r>
          </a:p>
          <a:p>
            <a:pPr algn="ctr">
              <a:lnSpc>
                <a:spcPct val="80000"/>
              </a:lnSpc>
            </a:pPr>
            <a:r>
              <a:rPr lang="en-US" sz="2000" dirty="0" smtClean="0">
                <a:solidFill>
                  <a:schemeClr val="bg1"/>
                </a:solidFill>
                <a:latin typeface="Arial" charset="0"/>
              </a:rPr>
              <a:t>April 14, 2011</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6"/>
          <p:cNvGrpSpPr>
            <a:grpSpLocks/>
          </p:cNvGrpSpPr>
          <p:nvPr/>
        </p:nvGrpSpPr>
        <p:grpSpPr bwMode="auto">
          <a:xfrm rot="-497641">
            <a:off x="1990725" y="384175"/>
            <a:ext cx="4764088" cy="6049963"/>
            <a:chOff x="1978025" y="171450"/>
            <a:chExt cx="5187950" cy="6575425"/>
          </a:xfrm>
        </p:grpSpPr>
        <p:sp>
          <p:nvSpPr>
            <p:cNvPr id="32770" name="Rectangle 5"/>
            <p:cNvSpPr>
              <a:spLocks noChangeArrowheads="1"/>
            </p:cNvSpPr>
            <p:nvPr/>
          </p:nvSpPr>
          <p:spPr bwMode="auto">
            <a:xfrm>
              <a:off x="2219325" y="412750"/>
              <a:ext cx="4946650" cy="6334125"/>
            </a:xfrm>
            <a:prstGeom prst="rect">
              <a:avLst/>
            </a:prstGeom>
            <a:solidFill>
              <a:schemeClr val="bg1"/>
            </a:solidFill>
            <a:ln w="19050" algn="ctr">
              <a:solidFill>
                <a:schemeClr val="tx1"/>
              </a:solidFill>
              <a:round/>
              <a:headEnd/>
              <a:tailEnd/>
            </a:ln>
          </p:spPr>
          <p:txBody>
            <a:bodyPr>
              <a:spAutoFit/>
            </a:bodyPr>
            <a:lstStyle/>
            <a:p>
              <a:pPr algn="ctr" eaLnBrk="0" hangingPunct="0">
                <a:spcBef>
                  <a:spcPct val="50000"/>
                </a:spcBef>
              </a:pPr>
              <a:endParaRPr lang="en-US"/>
            </a:p>
          </p:txBody>
        </p:sp>
        <p:sp>
          <p:nvSpPr>
            <p:cNvPr id="32771" name="Rectangle 4"/>
            <p:cNvSpPr>
              <a:spLocks noChangeArrowheads="1"/>
            </p:cNvSpPr>
            <p:nvPr/>
          </p:nvSpPr>
          <p:spPr bwMode="auto">
            <a:xfrm>
              <a:off x="2098675" y="292100"/>
              <a:ext cx="4946650" cy="6334125"/>
            </a:xfrm>
            <a:prstGeom prst="rect">
              <a:avLst/>
            </a:prstGeom>
            <a:solidFill>
              <a:schemeClr val="bg1"/>
            </a:solidFill>
            <a:ln w="19050" algn="ctr">
              <a:solidFill>
                <a:schemeClr val="tx1"/>
              </a:solidFill>
              <a:round/>
              <a:headEnd/>
              <a:tailEnd/>
            </a:ln>
          </p:spPr>
          <p:txBody>
            <a:bodyPr>
              <a:spAutoFit/>
            </a:bodyPr>
            <a:lstStyle/>
            <a:p>
              <a:pPr algn="ctr" eaLnBrk="0" hangingPunct="0">
                <a:spcBef>
                  <a:spcPct val="50000"/>
                </a:spcBef>
              </a:pPr>
              <a:endParaRPr lang="en-US"/>
            </a:p>
          </p:txBody>
        </p:sp>
        <p:pic>
          <p:nvPicPr>
            <p:cNvPr id="32772" name="Picture 2"/>
            <p:cNvPicPr>
              <a:picLocks noChangeAspect="1" noChangeArrowheads="1"/>
            </p:cNvPicPr>
            <p:nvPr/>
          </p:nvPicPr>
          <p:blipFill>
            <a:blip r:embed="rId3"/>
            <a:srcRect/>
            <a:stretch>
              <a:fillRect/>
            </a:stretch>
          </p:blipFill>
          <p:spPr bwMode="auto">
            <a:xfrm>
              <a:off x="1978025" y="171450"/>
              <a:ext cx="4946650" cy="6328985"/>
            </a:xfrm>
            <a:prstGeom prst="rect">
              <a:avLst/>
            </a:prstGeom>
            <a:noFill/>
            <a:ln w="22225" algn="ctr">
              <a:solidFill>
                <a:schemeClr val="tx1"/>
              </a:solidFill>
              <a:miter lim="800000"/>
              <a:headEnd/>
              <a:tailEnd/>
            </a:ln>
          </p:spPr>
        </p:pic>
      </p:gr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ChangeArrowheads="1"/>
          </p:cNvSpPr>
          <p:nvPr/>
        </p:nvSpPr>
        <p:spPr bwMode="auto">
          <a:xfrm>
            <a:off x="1012825" y="685800"/>
            <a:ext cx="7978775" cy="5973763"/>
          </a:xfrm>
          <a:prstGeom prst="rect">
            <a:avLst/>
          </a:prstGeom>
          <a:noFill/>
          <a:ln w="9525">
            <a:noFill/>
            <a:miter lim="800000"/>
            <a:headEnd/>
            <a:tailEnd/>
          </a:ln>
        </p:spPr>
        <p:txBody>
          <a:bodyPr>
            <a:spAutoFit/>
          </a:bodyPr>
          <a:lstStyle/>
          <a:p>
            <a:pPr eaLnBrk="0" hangingPunct="0">
              <a:spcBef>
                <a:spcPct val="50000"/>
              </a:spcBef>
            </a:pPr>
            <a:r>
              <a:rPr lang="en-US" sz="1800" b="1">
                <a:latin typeface="Arial" charset="0"/>
                <a:cs typeface="Arial" charset="0"/>
              </a:rPr>
              <a:t>Summarized History for Bill Number HB10-1365</a:t>
            </a:r>
          </a:p>
          <a:p>
            <a:pPr eaLnBrk="0" hangingPunct="0">
              <a:spcBef>
                <a:spcPct val="50000"/>
              </a:spcBef>
            </a:pPr>
            <a:endParaRPr lang="en-US" sz="1600" b="1">
              <a:latin typeface="Arial Narrow" pitchFamily="34" charset="0"/>
            </a:endParaRPr>
          </a:p>
          <a:p>
            <a:pPr eaLnBrk="0" hangingPunct="0">
              <a:lnSpc>
                <a:spcPct val="140000"/>
              </a:lnSpc>
              <a:spcBef>
                <a:spcPct val="50000"/>
              </a:spcBef>
            </a:pPr>
            <a:r>
              <a:rPr lang="en-US" sz="1400" b="1">
                <a:solidFill>
                  <a:srgbClr val="FFFF99"/>
                </a:solidFill>
                <a:latin typeface="Arial Narrow" pitchFamily="34" charset="0"/>
              </a:rPr>
              <a:t>03/15/2010 Introduced In House - Assigned to Transportation &amp; Energy + Appropriations</a:t>
            </a:r>
            <a:br>
              <a:rPr lang="en-US" sz="1400" b="1">
                <a:solidFill>
                  <a:srgbClr val="FFFF99"/>
                </a:solidFill>
                <a:latin typeface="Arial Narrow" pitchFamily="34" charset="0"/>
              </a:rPr>
            </a:br>
            <a:r>
              <a:rPr lang="en-US" sz="1400" b="1">
                <a:solidFill>
                  <a:srgbClr val="FFFF99"/>
                </a:solidFill>
                <a:latin typeface="Arial Narrow" pitchFamily="34" charset="0"/>
              </a:rPr>
              <a:t>03/16/2010 House Committee on Transportation &amp; Energy Refer Amended to Appropriations</a:t>
            </a:r>
            <a:br>
              <a:rPr lang="en-US" sz="1400" b="1">
                <a:solidFill>
                  <a:srgbClr val="FFFF99"/>
                </a:solidFill>
                <a:latin typeface="Arial Narrow" pitchFamily="34" charset="0"/>
              </a:rPr>
            </a:br>
            <a:r>
              <a:rPr lang="en-US" sz="1400" b="1">
                <a:solidFill>
                  <a:srgbClr val="FFFF99"/>
                </a:solidFill>
                <a:latin typeface="Arial Narrow" pitchFamily="34" charset="0"/>
              </a:rPr>
              <a:t>03/19/2010 House Committee on Appropriations Refer Amended to House Committee of the Whole</a:t>
            </a:r>
            <a:br>
              <a:rPr lang="en-US" sz="1400" b="1">
                <a:solidFill>
                  <a:srgbClr val="FFFF99"/>
                </a:solidFill>
                <a:latin typeface="Arial Narrow" pitchFamily="34" charset="0"/>
              </a:rPr>
            </a:br>
            <a:r>
              <a:rPr lang="en-US" sz="1400" b="1">
                <a:solidFill>
                  <a:srgbClr val="FFFF99"/>
                </a:solidFill>
                <a:latin typeface="Arial Narrow" pitchFamily="34" charset="0"/>
              </a:rPr>
              <a:t>03/19/2010 House Second Reading Special Order - Passed with Amendments</a:t>
            </a:r>
            <a:br>
              <a:rPr lang="en-US" sz="1400" b="1">
                <a:solidFill>
                  <a:srgbClr val="FFFF99"/>
                </a:solidFill>
                <a:latin typeface="Arial Narrow" pitchFamily="34" charset="0"/>
              </a:rPr>
            </a:br>
            <a:r>
              <a:rPr lang="en-US" sz="1400" b="1">
                <a:solidFill>
                  <a:srgbClr val="FFFF99"/>
                </a:solidFill>
                <a:latin typeface="Arial Narrow" pitchFamily="34" charset="0"/>
              </a:rPr>
              <a:t>03/22/2010 House Third Reading Passed</a:t>
            </a:r>
            <a:br>
              <a:rPr lang="en-US" sz="1400" b="1">
                <a:solidFill>
                  <a:srgbClr val="FFFF99"/>
                </a:solidFill>
                <a:latin typeface="Arial Narrow" pitchFamily="34" charset="0"/>
              </a:rPr>
            </a:br>
            <a:r>
              <a:rPr lang="en-US" sz="1400" b="1">
                <a:solidFill>
                  <a:srgbClr val="FFFF99"/>
                </a:solidFill>
                <a:latin typeface="Arial Narrow" pitchFamily="34" charset="0"/>
              </a:rPr>
              <a:t>03/23/2010 Introduced In Senate - Assigned to Agriculture and Natural Resources + Appropriations</a:t>
            </a:r>
            <a:br>
              <a:rPr lang="en-US" sz="1400" b="1">
                <a:solidFill>
                  <a:srgbClr val="FFFF99"/>
                </a:solidFill>
                <a:latin typeface="Arial Narrow" pitchFamily="34" charset="0"/>
              </a:rPr>
            </a:br>
            <a:r>
              <a:rPr lang="en-US" sz="1400" b="1">
                <a:solidFill>
                  <a:srgbClr val="FFFF99"/>
                </a:solidFill>
                <a:latin typeface="Arial Narrow" pitchFamily="34" charset="0"/>
              </a:rPr>
              <a:t>03/25/2010 Senate Committee on Agriculture and Natural Resources Refer Amended to Appropriations</a:t>
            </a:r>
            <a:br>
              <a:rPr lang="en-US" sz="1400" b="1">
                <a:solidFill>
                  <a:srgbClr val="FFFF99"/>
                </a:solidFill>
                <a:latin typeface="Arial Narrow" pitchFamily="34" charset="0"/>
              </a:rPr>
            </a:br>
            <a:r>
              <a:rPr lang="en-US" sz="1400" b="1">
                <a:solidFill>
                  <a:srgbClr val="FFFF99"/>
                </a:solidFill>
                <a:latin typeface="Arial Narrow" pitchFamily="34" charset="0"/>
              </a:rPr>
              <a:t>03/26/2010 Senate Committee on Appropriations Refer Unamended to Senate Committee of the Whole</a:t>
            </a:r>
            <a:br>
              <a:rPr lang="en-US" sz="1400" b="1">
                <a:solidFill>
                  <a:srgbClr val="FFFF99"/>
                </a:solidFill>
                <a:latin typeface="Arial Narrow" pitchFamily="34" charset="0"/>
              </a:rPr>
            </a:br>
            <a:r>
              <a:rPr lang="en-US" sz="1400" b="1">
                <a:solidFill>
                  <a:srgbClr val="FFFF99"/>
                </a:solidFill>
                <a:latin typeface="Arial Narrow" pitchFamily="34" charset="0"/>
              </a:rPr>
              <a:t>03/29/2010 Senate Second Reading Special Order - Laid Over Daily</a:t>
            </a:r>
            <a:br>
              <a:rPr lang="en-US" sz="1400" b="1">
                <a:solidFill>
                  <a:srgbClr val="FFFF99"/>
                </a:solidFill>
                <a:latin typeface="Arial Narrow" pitchFamily="34" charset="0"/>
              </a:rPr>
            </a:br>
            <a:r>
              <a:rPr lang="en-US" sz="1400" b="1">
                <a:solidFill>
                  <a:srgbClr val="FFFF99"/>
                </a:solidFill>
                <a:latin typeface="Arial Narrow" pitchFamily="34" charset="0"/>
              </a:rPr>
              <a:t>03/30/2010 Senate Second Reading Passed with Amendments</a:t>
            </a:r>
            <a:br>
              <a:rPr lang="en-US" sz="1400" b="1">
                <a:solidFill>
                  <a:srgbClr val="FFFF99"/>
                </a:solidFill>
                <a:latin typeface="Arial Narrow" pitchFamily="34" charset="0"/>
              </a:rPr>
            </a:br>
            <a:r>
              <a:rPr lang="en-US" sz="1400" b="1">
                <a:solidFill>
                  <a:srgbClr val="FFFF99"/>
                </a:solidFill>
                <a:latin typeface="Arial Narrow" pitchFamily="34" charset="0"/>
              </a:rPr>
              <a:t>03/31/2010 House Considered Senate Amendments - Result was to Concur - Repass</a:t>
            </a:r>
            <a:br>
              <a:rPr lang="en-US" sz="1400" b="1">
                <a:solidFill>
                  <a:srgbClr val="FFFF99"/>
                </a:solidFill>
                <a:latin typeface="Arial Narrow" pitchFamily="34" charset="0"/>
              </a:rPr>
            </a:br>
            <a:r>
              <a:rPr lang="en-US" sz="1400" b="1">
                <a:solidFill>
                  <a:srgbClr val="FFFF99"/>
                </a:solidFill>
                <a:latin typeface="Arial Narrow" pitchFamily="34" charset="0"/>
              </a:rPr>
              <a:t>03/31/2010 Senate Third Reading Passed</a:t>
            </a:r>
            <a:br>
              <a:rPr lang="en-US" sz="1400" b="1">
                <a:solidFill>
                  <a:srgbClr val="FFFF99"/>
                </a:solidFill>
                <a:latin typeface="Arial Narrow" pitchFamily="34" charset="0"/>
              </a:rPr>
            </a:br>
            <a:r>
              <a:rPr lang="en-US" sz="1400" b="1">
                <a:solidFill>
                  <a:srgbClr val="FFFF99"/>
                </a:solidFill>
                <a:latin typeface="Arial Narrow" pitchFamily="34" charset="0"/>
              </a:rPr>
              <a:t>04/08/2010 Signed by the President of the Senate</a:t>
            </a:r>
            <a:br>
              <a:rPr lang="en-US" sz="1400" b="1">
                <a:solidFill>
                  <a:srgbClr val="FFFF99"/>
                </a:solidFill>
                <a:latin typeface="Arial Narrow" pitchFamily="34" charset="0"/>
              </a:rPr>
            </a:br>
            <a:r>
              <a:rPr lang="en-US" sz="1400" b="1">
                <a:solidFill>
                  <a:srgbClr val="FFFF99"/>
                </a:solidFill>
                <a:latin typeface="Arial Narrow" pitchFamily="34" charset="0"/>
              </a:rPr>
              <a:t>04/08/2010 Signed by the Speaker of the House</a:t>
            </a:r>
            <a:br>
              <a:rPr lang="en-US" sz="1400" b="1">
                <a:solidFill>
                  <a:srgbClr val="FFFF99"/>
                </a:solidFill>
                <a:latin typeface="Arial Narrow" pitchFamily="34" charset="0"/>
              </a:rPr>
            </a:br>
            <a:r>
              <a:rPr lang="en-US" sz="1400" b="1">
                <a:solidFill>
                  <a:srgbClr val="FFFF99"/>
                </a:solidFill>
                <a:latin typeface="Arial Narrow" pitchFamily="34" charset="0"/>
              </a:rPr>
              <a:t>04/09/2010 Sent to the Governor</a:t>
            </a:r>
            <a:br>
              <a:rPr lang="en-US" sz="1400" b="1">
                <a:solidFill>
                  <a:srgbClr val="FFFF99"/>
                </a:solidFill>
                <a:latin typeface="Arial Narrow" pitchFamily="34" charset="0"/>
              </a:rPr>
            </a:br>
            <a:r>
              <a:rPr lang="en-US" sz="1400" b="1">
                <a:solidFill>
                  <a:srgbClr val="FFFF99"/>
                </a:solidFill>
                <a:latin typeface="Arial Narrow" pitchFamily="34" charset="0"/>
              </a:rPr>
              <a:t>04/19/2010 Governor Action - Signed</a:t>
            </a:r>
            <a:r>
              <a:rPr lang="en-US" sz="1400">
                <a:solidFill>
                  <a:srgbClr val="FFFF99"/>
                </a:solidFill>
                <a:latin typeface="Arial Narrow" pitchFamily="34" charset="0"/>
              </a:rPr>
              <a:t/>
            </a:r>
            <a:br>
              <a:rPr lang="en-US" sz="1400">
                <a:solidFill>
                  <a:srgbClr val="FFFF99"/>
                </a:solidFill>
                <a:latin typeface="Arial Narrow" pitchFamily="34" charset="0"/>
              </a:rPr>
            </a:br>
            <a:endParaRPr lang="en-US" sz="1400">
              <a:solidFill>
                <a:srgbClr val="FFFF99"/>
              </a:solidFill>
              <a:latin typeface="Arial Narrow" pitchFamily="34" charset="0"/>
            </a:endParaRPr>
          </a:p>
        </p:txBody>
      </p:sp>
      <p:cxnSp>
        <p:nvCxnSpPr>
          <p:cNvPr id="5" name="Straight Arrow Connector 4"/>
          <p:cNvCxnSpPr>
            <a:cxnSpLocks noChangeShapeType="1"/>
          </p:cNvCxnSpPr>
          <p:nvPr/>
        </p:nvCxnSpPr>
        <p:spPr bwMode="auto">
          <a:xfrm rot="5400000">
            <a:off x="259556" y="2251869"/>
            <a:ext cx="1266825" cy="1588"/>
          </a:xfrm>
          <a:prstGeom prst="straightConnector1">
            <a:avLst/>
          </a:prstGeom>
          <a:noFill/>
          <a:ln w="41275" algn="ctr">
            <a:solidFill>
              <a:schemeClr val="bg1"/>
            </a:solidFill>
            <a:round/>
            <a:headEnd type="arrow" w="med" len="med"/>
            <a:tailEnd type="arrow" w="med" len="med"/>
          </a:ln>
        </p:spPr>
      </p:cxnSp>
      <p:cxnSp>
        <p:nvCxnSpPr>
          <p:cNvPr id="6" name="Straight Arrow Connector 5"/>
          <p:cNvCxnSpPr>
            <a:cxnSpLocks noChangeShapeType="1"/>
          </p:cNvCxnSpPr>
          <p:nvPr/>
        </p:nvCxnSpPr>
        <p:spPr bwMode="auto">
          <a:xfrm rot="5400000">
            <a:off x="-70643" y="4033044"/>
            <a:ext cx="1930400" cy="1587"/>
          </a:xfrm>
          <a:prstGeom prst="straightConnector1">
            <a:avLst/>
          </a:prstGeom>
          <a:noFill/>
          <a:ln w="41275" algn="ctr">
            <a:solidFill>
              <a:schemeClr val="bg1"/>
            </a:solidFill>
            <a:round/>
            <a:headEnd type="arrow" w="med" len="med"/>
            <a:tailEnd type="arrow" w="med" len="med"/>
          </a:ln>
        </p:spPr>
      </p:cxnSp>
      <p:sp>
        <p:nvSpPr>
          <p:cNvPr id="8" name="TextBox 7"/>
          <p:cNvSpPr txBox="1">
            <a:spLocks noChangeArrowheads="1"/>
          </p:cNvSpPr>
          <p:nvPr/>
        </p:nvSpPr>
        <p:spPr bwMode="auto">
          <a:xfrm>
            <a:off x="228600" y="2041525"/>
            <a:ext cx="482600" cy="523875"/>
          </a:xfrm>
          <a:prstGeom prst="rect">
            <a:avLst/>
          </a:prstGeom>
          <a:noFill/>
          <a:ln w="9525">
            <a:noFill/>
            <a:miter lim="800000"/>
            <a:headEnd/>
            <a:tailEnd/>
          </a:ln>
        </p:spPr>
        <p:txBody>
          <a:bodyPr>
            <a:spAutoFit/>
          </a:bodyPr>
          <a:lstStyle/>
          <a:p>
            <a:pPr algn="ctr" eaLnBrk="0" hangingPunct="0">
              <a:spcBef>
                <a:spcPct val="50000"/>
              </a:spcBef>
            </a:pPr>
            <a:r>
              <a:rPr lang="en-US" sz="2800">
                <a:latin typeface="Arial" charset="0"/>
                <a:cs typeface="Arial" charset="0"/>
              </a:rPr>
              <a:t>8</a:t>
            </a:r>
            <a:r>
              <a:rPr lang="en-US" sz="2800"/>
              <a:t> </a:t>
            </a:r>
          </a:p>
        </p:txBody>
      </p:sp>
      <p:sp>
        <p:nvSpPr>
          <p:cNvPr id="9" name="TextBox 8"/>
          <p:cNvSpPr txBox="1">
            <a:spLocks noChangeArrowheads="1"/>
          </p:cNvSpPr>
          <p:nvPr/>
        </p:nvSpPr>
        <p:spPr bwMode="auto">
          <a:xfrm>
            <a:off x="250825" y="3670300"/>
            <a:ext cx="482600" cy="523875"/>
          </a:xfrm>
          <a:prstGeom prst="rect">
            <a:avLst/>
          </a:prstGeom>
          <a:noFill/>
          <a:ln w="9525">
            <a:noFill/>
            <a:miter lim="800000"/>
            <a:headEnd/>
            <a:tailEnd/>
          </a:ln>
        </p:spPr>
        <p:txBody>
          <a:bodyPr>
            <a:spAutoFit/>
          </a:bodyPr>
          <a:lstStyle/>
          <a:p>
            <a:pPr algn="ctr" eaLnBrk="0" hangingPunct="0">
              <a:spcBef>
                <a:spcPct val="50000"/>
              </a:spcBef>
            </a:pPr>
            <a:r>
              <a:rPr lang="en-US" sz="2800">
                <a:latin typeface="Arial" charset="0"/>
                <a:cs typeface="Arial" charset="0"/>
              </a:rPr>
              <a:t>9</a:t>
            </a:r>
            <a:r>
              <a:rPr lang="en-US" sz="2800"/>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711200" y="352425"/>
            <a:ext cx="7772400" cy="1143000"/>
          </a:xfrm>
        </p:spPr>
        <p:txBody>
          <a:bodyPr/>
          <a:lstStyle/>
          <a:p>
            <a:r>
              <a:rPr lang="en-US" smtClean="0"/>
              <a:t>Structure of HB10-1365</a:t>
            </a:r>
          </a:p>
        </p:txBody>
      </p:sp>
      <p:sp>
        <p:nvSpPr>
          <p:cNvPr id="38914" name="Content Placeholder 2"/>
          <p:cNvSpPr>
            <a:spLocks noGrp="1"/>
          </p:cNvSpPr>
          <p:nvPr>
            <p:ph idx="1"/>
          </p:nvPr>
        </p:nvSpPr>
        <p:spPr>
          <a:xfrm>
            <a:off x="349250" y="1317625"/>
            <a:ext cx="8626475" cy="4778375"/>
          </a:xfrm>
        </p:spPr>
        <p:txBody>
          <a:bodyPr/>
          <a:lstStyle/>
          <a:p>
            <a:pPr>
              <a:spcAft>
                <a:spcPts val="600"/>
              </a:spcAft>
            </a:pPr>
            <a:r>
              <a:rPr lang="en-US" sz="2000" dirty="0" smtClean="0"/>
              <a:t>Utility must consult with state air regulator (CDPHE) on a plan to meet </a:t>
            </a:r>
            <a:r>
              <a:rPr lang="en-US" sz="2000" u="sng" dirty="0" smtClean="0"/>
              <a:t>current and reasonably foreseeable </a:t>
            </a:r>
            <a:r>
              <a:rPr lang="en-US" sz="2000" dirty="0" smtClean="0"/>
              <a:t>EPA clean air rules.</a:t>
            </a:r>
          </a:p>
          <a:p>
            <a:pPr>
              <a:spcAft>
                <a:spcPts val="600"/>
              </a:spcAft>
            </a:pPr>
            <a:r>
              <a:rPr lang="en-US" sz="2000" dirty="0" smtClean="0"/>
              <a:t>Utility files plan with PUC to improve air quality, addressing at least half of coal generation up to 900 MW.</a:t>
            </a:r>
          </a:p>
          <a:p>
            <a:pPr>
              <a:spcAft>
                <a:spcPts val="600"/>
              </a:spcAft>
            </a:pPr>
            <a:r>
              <a:rPr lang="en-US" sz="2000" dirty="0" smtClean="0"/>
              <a:t>Utility required to conduct various studies:</a:t>
            </a:r>
          </a:p>
          <a:p>
            <a:pPr lvl="1">
              <a:spcAft>
                <a:spcPts val="0"/>
              </a:spcAft>
            </a:pPr>
            <a:r>
              <a:rPr lang="en-US" sz="2000" dirty="0" smtClean="0"/>
              <a:t>Plan impacts on </a:t>
            </a:r>
            <a:r>
              <a:rPr lang="en-US" sz="2000" dirty="0" err="1" smtClean="0"/>
              <a:t>NO</a:t>
            </a:r>
            <a:r>
              <a:rPr lang="en-US" sz="2000" baseline="-25000" dirty="0" err="1" smtClean="0"/>
              <a:t>x</a:t>
            </a:r>
            <a:r>
              <a:rPr lang="en-US" sz="2000" dirty="0" smtClean="0"/>
              <a:t> emissions (must reduce by 70%-80%)</a:t>
            </a:r>
          </a:p>
          <a:p>
            <a:pPr lvl="1">
              <a:spcAft>
                <a:spcPts val="0"/>
              </a:spcAft>
            </a:pPr>
            <a:r>
              <a:rPr lang="en-US" sz="2000" dirty="0" smtClean="0"/>
              <a:t>Cost of controlling emissions at existing coal plants</a:t>
            </a:r>
          </a:p>
          <a:p>
            <a:pPr lvl="1">
              <a:spcAft>
                <a:spcPts val="0"/>
              </a:spcAft>
            </a:pPr>
            <a:r>
              <a:rPr lang="en-US" sz="2000" dirty="0" smtClean="0"/>
              <a:t>Cost of replacing 900 MW coal generation with natural gas</a:t>
            </a:r>
          </a:p>
          <a:p>
            <a:pPr lvl="1">
              <a:spcAft>
                <a:spcPts val="0"/>
              </a:spcAft>
            </a:pPr>
            <a:r>
              <a:rPr lang="en-US" sz="2000" dirty="0" smtClean="0"/>
              <a:t>Impacts on system reliability</a:t>
            </a:r>
          </a:p>
          <a:p>
            <a:pPr>
              <a:spcAft>
                <a:spcPts val="600"/>
              </a:spcAft>
            </a:pPr>
            <a:r>
              <a:rPr lang="en-US" sz="2000" dirty="0" smtClean="0"/>
              <a:t>CDPHE will participate in PUC process.</a:t>
            </a:r>
          </a:p>
          <a:p>
            <a:pPr>
              <a:spcAft>
                <a:spcPts val="600"/>
              </a:spcAft>
            </a:pPr>
            <a:r>
              <a:rPr lang="en-US" sz="2000" dirty="0" smtClean="0"/>
              <a:t>Any PUC-approved plan must meet projected EPA rules.</a:t>
            </a:r>
          </a:p>
          <a:p>
            <a:pPr>
              <a:spcAft>
                <a:spcPts val="600"/>
              </a:spcAft>
            </a:pPr>
            <a:r>
              <a:rPr lang="en-US" sz="2000" dirty="0" smtClean="0"/>
              <a:t>Air Quality Control Commission will incorporate approved plan into State Implementation Plan (SIP) for addressing regional haze.</a:t>
            </a:r>
          </a:p>
          <a:p>
            <a:pPr>
              <a:spcAft>
                <a:spcPts val="600"/>
              </a:spcAft>
            </a:pPr>
            <a:r>
              <a:rPr lang="en-US" sz="2000" dirty="0" smtClean="0"/>
              <a:t>New law specifies some details of regulatory cost recovery</a:t>
            </a:r>
          </a:p>
          <a:p>
            <a:endParaRPr lang="en-US" sz="2400" dirty="0" smtClean="0"/>
          </a:p>
          <a:p>
            <a:pPr lvl="1"/>
            <a:endParaRPr lang="en-US" sz="20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fade">
                                      <p:cBhvr>
                                        <p:cTn id="7" dur="500"/>
                                        <p:tgtEl>
                                          <p:spTgt spid="38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fade">
                                      <p:cBhvr>
                                        <p:cTn id="12" dur="500"/>
                                        <p:tgtEl>
                                          <p:spTgt spid="389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914">
                                            <p:txEl>
                                              <p:pRg st="2" end="2"/>
                                            </p:txEl>
                                          </p:spTgt>
                                        </p:tgtEl>
                                        <p:attrNameLst>
                                          <p:attrName>style.visibility</p:attrName>
                                        </p:attrNameLst>
                                      </p:cBhvr>
                                      <p:to>
                                        <p:strVal val="visible"/>
                                      </p:to>
                                    </p:set>
                                    <p:animEffect transition="in" filter="fade">
                                      <p:cBhvr>
                                        <p:cTn id="17" dur="500"/>
                                        <p:tgtEl>
                                          <p:spTgt spid="38914">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8914">
                                            <p:txEl>
                                              <p:pRg st="3" end="3"/>
                                            </p:txEl>
                                          </p:spTgt>
                                        </p:tgtEl>
                                        <p:attrNameLst>
                                          <p:attrName>style.visibility</p:attrName>
                                        </p:attrNameLst>
                                      </p:cBhvr>
                                      <p:to>
                                        <p:strVal val="visible"/>
                                      </p:to>
                                    </p:set>
                                    <p:animEffect transition="in" filter="fade">
                                      <p:cBhvr>
                                        <p:cTn id="20" dur="500"/>
                                        <p:tgtEl>
                                          <p:spTgt spid="38914">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914">
                                            <p:txEl>
                                              <p:pRg st="4" end="4"/>
                                            </p:txEl>
                                          </p:spTgt>
                                        </p:tgtEl>
                                        <p:attrNameLst>
                                          <p:attrName>style.visibility</p:attrName>
                                        </p:attrNameLst>
                                      </p:cBhvr>
                                      <p:to>
                                        <p:strVal val="visible"/>
                                      </p:to>
                                    </p:set>
                                    <p:animEffect transition="in" filter="fade">
                                      <p:cBhvr>
                                        <p:cTn id="23" dur="500"/>
                                        <p:tgtEl>
                                          <p:spTgt spid="3891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914">
                                            <p:txEl>
                                              <p:pRg st="5" end="5"/>
                                            </p:txEl>
                                          </p:spTgt>
                                        </p:tgtEl>
                                        <p:attrNameLst>
                                          <p:attrName>style.visibility</p:attrName>
                                        </p:attrNameLst>
                                      </p:cBhvr>
                                      <p:to>
                                        <p:strVal val="visible"/>
                                      </p:to>
                                    </p:set>
                                    <p:animEffect transition="in" filter="fade">
                                      <p:cBhvr>
                                        <p:cTn id="26" dur="500"/>
                                        <p:tgtEl>
                                          <p:spTgt spid="38914">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914">
                                            <p:txEl>
                                              <p:pRg st="6" end="6"/>
                                            </p:txEl>
                                          </p:spTgt>
                                        </p:tgtEl>
                                        <p:attrNameLst>
                                          <p:attrName>style.visibility</p:attrName>
                                        </p:attrNameLst>
                                      </p:cBhvr>
                                      <p:to>
                                        <p:strVal val="visible"/>
                                      </p:to>
                                    </p:set>
                                    <p:animEffect transition="in" filter="fade">
                                      <p:cBhvr>
                                        <p:cTn id="29" dur="500"/>
                                        <p:tgtEl>
                                          <p:spTgt spid="3891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914">
                                            <p:txEl>
                                              <p:pRg st="7" end="7"/>
                                            </p:txEl>
                                          </p:spTgt>
                                        </p:tgtEl>
                                        <p:attrNameLst>
                                          <p:attrName>style.visibility</p:attrName>
                                        </p:attrNameLst>
                                      </p:cBhvr>
                                      <p:to>
                                        <p:strVal val="visible"/>
                                      </p:to>
                                    </p:set>
                                    <p:animEffect transition="in" filter="fade">
                                      <p:cBhvr>
                                        <p:cTn id="34" dur="500"/>
                                        <p:tgtEl>
                                          <p:spTgt spid="38914">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8914">
                                            <p:txEl>
                                              <p:pRg st="8" end="8"/>
                                            </p:txEl>
                                          </p:spTgt>
                                        </p:tgtEl>
                                        <p:attrNameLst>
                                          <p:attrName>style.visibility</p:attrName>
                                        </p:attrNameLst>
                                      </p:cBhvr>
                                      <p:to>
                                        <p:strVal val="visible"/>
                                      </p:to>
                                    </p:set>
                                    <p:animEffect transition="in" filter="fade">
                                      <p:cBhvr>
                                        <p:cTn id="39" dur="500"/>
                                        <p:tgtEl>
                                          <p:spTgt spid="3891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8914">
                                            <p:txEl>
                                              <p:pRg st="9" end="9"/>
                                            </p:txEl>
                                          </p:spTgt>
                                        </p:tgtEl>
                                        <p:attrNameLst>
                                          <p:attrName>style.visibility</p:attrName>
                                        </p:attrNameLst>
                                      </p:cBhvr>
                                      <p:to>
                                        <p:strVal val="visible"/>
                                      </p:to>
                                    </p:set>
                                    <p:animEffect transition="in" filter="fade">
                                      <p:cBhvr>
                                        <p:cTn id="44" dur="500"/>
                                        <p:tgtEl>
                                          <p:spTgt spid="38914">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8914">
                                            <p:txEl>
                                              <p:pRg st="10" end="10"/>
                                            </p:txEl>
                                          </p:spTgt>
                                        </p:tgtEl>
                                        <p:attrNameLst>
                                          <p:attrName>style.visibility</p:attrName>
                                        </p:attrNameLst>
                                      </p:cBhvr>
                                      <p:to>
                                        <p:strVal val="visible"/>
                                      </p:to>
                                    </p:set>
                                    <p:animEffect transition="in" filter="fade">
                                      <p:cBhvr>
                                        <p:cTn id="49" dur="500"/>
                                        <p:tgtEl>
                                          <p:spTgt spid="389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smtClean="0"/>
              <a:t>HB10-1365 PUC Timeline for Xcel</a:t>
            </a:r>
          </a:p>
        </p:txBody>
      </p:sp>
      <p:graphicFrame>
        <p:nvGraphicFramePr>
          <p:cNvPr id="40988" name="Group 28"/>
          <p:cNvGraphicFramePr>
            <a:graphicFrameLocks noGrp="1"/>
          </p:cNvGraphicFramePr>
          <p:nvPr>
            <p:extLst>
              <p:ext uri="{D42A27DB-BD31-4B8C-83A1-F6EECF244321}">
                <p14:modId xmlns:p14="http://schemas.microsoft.com/office/powerpoint/2010/main" val="3526768396"/>
              </p:ext>
            </p:extLst>
          </p:nvPr>
        </p:nvGraphicFramePr>
        <p:xfrm>
          <a:off x="590550" y="1800227"/>
          <a:ext cx="8415338" cy="4818456"/>
        </p:xfrm>
        <a:graphic>
          <a:graphicData uri="http://schemas.openxmlformats.org/drawingml/2006/table">
            <a:tbl>
              <a:tblPr/>
              <a:tblGrid>
                <a:gridCol w="2156619"/>
                <a:gridCol w="241300"/>
                <a:gridCol w="6017419"/>
              </a:tblGrid>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April 19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latin typeface="Lucida Sans Unicode" pitchFamily="34" charset="0"/>
                        </a:rPr>
                        <a:t>Bill signed into law</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latin typeface="Lucida Sans Unicode" pitchFamily="34" charset="0"/>
                        </a:rPr>
                        <a:t>April 21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latin typeface="Lucida Sans Unicode" pitchFamily="34" charset="0"/>
                        </a:rPr>
                        <a:t>PUC opened docket</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latin typeface="Lucida Sans Unicode" pitchFamily="34" charset="0"/>
                        </a:rPr>
                        <a:t>May 27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Prehearing conference</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Ruling on Interventions (34 parties)</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August 15</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Xcel filed preferred and alternate plans</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November</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Hearings (~90 witness testimonies)</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December</a:t>
                      </a:r>
                      <a:r>
                        <a:rPr kumimoji="0" lang="en-US" sz="1800" b="0" i="0" u="none" strike="noStrike" cap="none" normalizeH="0" baseline="0" dirty="0" smtClean="0">
                          <a:ln>
                            <a:noFill/>
                          </a:ln>
                          <a:solidFill>
                            <a:schemeClr val="tx1"/>
                          </a:solidFill>
                          <a:effectLst/>
                          <a:latin typeface="Lucida Sans Unicode" pitchFamily="34" charset="0"/>
                        </a:rPr>
                        <a:t> </a:t>
                      </a:r>
                      <a:r>
                        <a:rPr kumimoji="0" lang="en-US" sz="2400" b="0" i="0" u="none" strike="noStrike" cap="none" normalizeH="0" baseline="0" dirty="0" smtClean="0">
                          <a:ln>
                            <a:noFill/>
                          </a:ln>
                          <a:solidFill>
                            <a:schemeClr val="bg1"/>
                          </a:solidFill>
                          <a:effectLst/>
                          <a:latin typeface="Lucida Sans Unicode" pitchFamily="34" charset="0"/>
                        </a:rPr>
                        <a:t>15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bg1"/>
                          </a:solidFill>
                          <a:effectLst/>
                          <a:latin typeface="Lucida Sans Unicode" pitchFamily="34" charset="0"/>
                        </a:rPr>
                        <a:t>PUC Order</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January 2011</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CDPHE adopts SIP</a:t>
                      </a:r>
                    </a:p>
                  </a:txBody>
                  <a:tcPr horzOverflow="overflow">
                    <a:lnL>
                      <a:noFill/>
                    </a:lnL>
                    <a:lnR>
                      <a:noFill/>
                    </a:lnR>
                    <a:lnT>
                      <a:noFill/>
                    </a:lnT>
                    <a:lnB>
                      <a:noFill/>
                    </a:lnB>
                    <a:lnTlToBr>
                      <a:noFill/>
                    </a:lnTlToBr>
                    <a:lnBlToTr>
                      <a:noFill/>
                    </a:lnBlToTr>
                    <a:noFill/>
                  </a:tcPr>
                </a:tc>
              </a:tr>
              <a:tr h="53538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April 2011</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bg1"/>
                        </a:solidFill>
                        <a:effectLst/>
                        <a:latin typeface="Lucida Sans Unicode"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bg1"/>
                          </a:solidFill>
                          <a:effectLst/>
                          <a:latin typeface="Lucida Sans Unicode" pitchFamily="34" charset="0"/>
                        </a:rPr>
                        <a:t>Legislature considers SIP</a:t>
                      </a:r>
                    </a:p>
                  </a:txBody>
                  <a:tcPr horzOverflow="overflow">
                    <a:lnL>
                      <a:noFill/>
                    </a:lnL>
                    <a:lnR>
                      <a:noFill/>
                    </a:lnR>
                    <a:lnT>
                      <a:noFill/>
                    </a:lnT>
                    <a:lnB>
                      <a:noFill/>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37"/>
          <p:cNvPicPr>
            <a:picLocks noChangeAspect="1" noChangeArrowheads="1"/>
          </p:cNvPicPr>
          <p:nvPr/>
        </p:nvPicPr>
        <p:blipFill>
          <a:blip r:embed="rId3"/>
          <a:srcRect/>
          <a:stretch>
            <a:fillRect/>
          </a:stretch>
        </p:blipFill>
        <p:spPr bwMode="auto">
          <a:xfrm>
            <a:off x="528208" y="352425"/>
            <a:ext cx="8087583" cy="5374611"/>
          </a:xfrm>
          <a:prstGeom prst="rect">
            <a:avLst/>
          </a:prstGeom>
          <a:noFill/>
          <a:ln w="9525">
            <a:noFill/>
            <a:miter lim="800000"/>
            <a:headEnd/>
            <a:tailEnd/>
          </a:ln>
          <a:effectLst/>
        </p:spPr>
      </p:pic>
      <p:pic>
        <p:nvPicPr>
          <p:cNvPr id="2461" name="Picture 2460"/>
          <p:cNvPicPr/>
          <p:nvPr/>
        </p:nvPicPr>
        <p:blipFill>
          <a:blip r:embed="rId4"/>
          <a:srcRect/>
          <a:stretch>
            <a:fillRect/>
          </a:stretch>
        </p:blipFill>
        <p:spPr bwMode="auto">
          <a:xfrm>
            <a:off x="2701925" y="0"/>
            <a:ext cx="4041775" cy="68580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xit" presetSubtype="0" fill="hold" nodeType="withEffect">
                                  <p:stCondLst>
                                    <p:cond delay="0"/>
                                  </p:stCondLst>
                                  <p:childTnLst>
                                    <p:animEffect transition="out" filter="fade">
                                      <p:cBhvr>
                                        <p:cTn id="9" dur="1000"/>
                                        <p:tgtEl>
                                          <p:spTgt spid="2461"/>
                                        </p:tgtEl>
                                      </p:cBhvr>
                                    </p:animEffect>
                                    <p:set>
                                      <p:cBhvr>
                                        <p:cTn id="10" dur="1" fill="hold">
                                          <p:stCondLst>
                                            <p:cond delay="999"/>
                                          </p:stCondLst>
                                        </p:cTn>
                                        <p:tgtEl>
                                          <p:spTgt spid="24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12750"/>
            <a:ext cx="7772400" cy="1143000"/>
          </a:xfrm>
        </p:spPr>
        <p:txBody>
          <a:bodyPr/>
          <a:lstStyle/>
          <a:p>
            <a:r>
              <a:rPr lang="en-US" dirty="0" smtClean="0"/>
              <a:t>Highlights of the Proceeding</a:t>
            </a:r>
            <a:endParaRPr lang="en-US" dirty="0"/>
          </a:p>
        </p:txBody>
      </p:sp>
      <p:sp>
        <p:nvSpPr>
          <p:cNvPr id="3" name="Content Placeholder 2"/>
          <p:cNvSpPr>
            <a:spLocks noGrp="1"/>
          </p:cNvSpPr>
          <p:nvPr>
            <p:ph idx="1"/>
          </p:nvPr>
        </p:nvSpPr>
        <p:spPr>
          <a:xfrm>
            <a:off x="288925" y="1543049"/>
            <a:ext cx="8505825" cy="4403725"/>
          </a:xfrm>
        </p:spPr>
        <p:txBody>
          <a:bodyPr/>
          <a:lstStyle/>
          <a:p>
            <a:pPr>
              <a:spcAft>
                <a:spcPts val="600"/>
              </a:spcAft>
            </a:pPr>
            <a:r>
              <a:rPr lang="en-US" sz="2000" dirty="0" smtClean="0"/>
              <a:t>Utility plan addressed 1801 MW</a:t>
            </a:r>
          </a:p>
          <a:p>
            <a:pPr>
              <a:spcAft>
                <a:spcPts val="600"/>
              </a:spcAft>
            </a:pPr>
            <a:r>
              <a:rPr lang="en-US" sz="2000" dirty="0" smtClean="0"/>
              <a:t>Utility filed analysis of ~20 plans (7 basic plans with variations)</a:t>
            </a:r>
          </a:p>
          <a:p>
            <a:pPr>
              <a:spcAft>
                <a:spcPts val="600"/>
              </a:spcAft>
            </a:pPr>
            <a:r>
              <a:rPr lang="en-US" sz="2000" dirty="0" smtClean="0"/>
              <a:t>Interventions by large gas and coal interests</a:t>
            </a:r>
          </a:p>
          <a:p>
            <a:pPr>
              <a:spcAft>
                <a:spcPts val="600"/>
              </a:spcAft>
            </a:pPr>
            <a:r>
              <a:rPr lang="en-US" sz="2000" dirty="0" smtClean="0"/>
              <a:t>Two very large public hearings</a:t>
            </a:r>
          </a:p>
          <a:p>
            <a:pPr>
              <a:spcAft>
                <a:spcPts val="600"/>
              </a:spcAft>
            </a:pPr>
            <a:r>
              <a:rPr lang="en-US" sz="2000" dirty="0" err="1" smtClean="0"/>
              <a:t>Prefiled</a:t>
            </a:r>
            <a:r>
              <a:rPr lang="en-US" sz="2000" dirty="0" smtClean="0"/>
              <a:t> testimony of 61 expert witnesses; 30 more rebuttal</a:t>
            </a:r>
          </a:p>
          <a:p>
            <a:pPr>
              <a:spcAft>
                <a:spcPts val="600"/>
              </a:spcAft>
            </a:pPr>
            <a:r>
              <a:rPr lang="en-US" sz="2000" dirty="0" smtClean="0"/>
              <a:t>Utility rejected “controls-only” plan</a:t>
            </a:r>
          </a:p>
          <a:p>
            <a:pPr>
              <a:spcAft>
                <a:spcPts val="600"/>
              </a:spcAft>
            </a:pPr>
            <a:r>
              <a:rPr lang="en-US" sz="2000" dirty="0" smtClean="0"/>
              <a:t>Utility’s preferred plan was ruled not in compliance with new statute; utility filed new plans and identified new preferred plan</a:t>
            </a:r>
          </a:p>
          <a:p>
            <a:pPr>
              <a:spcAft>
                <a:spcPts val="600"/>
              </a:spcAft>
            </a:pPr>
            <a:r>
              <a:rPr lang="en-US" sz="2000" dirty="0" smtClean="0"/>
              <a:t>CDPHE rejected some plans as insufficient to meet EPA rules</a:t>
            </a:r>
          </a:p>
          <a:p>
            <a:pPr>
              <a:spcAft>
                <a:spcPts val="600"/>
              </a:spcAft>
            </a:pPr>
            <a:r>
              <a:rPr lang="en-US" sz="2000" dirty="0" smtClean="0"/>
              <a:t>Long-term natural gas contract approved</a:t>
            </a:r>
          </a:p>
          <a:p>
            <a:pPr>
              <a:spcAft>
                <a:spcPts val="600"/>
              </a:spcAft>
            </a:pPr>
            <a:r>
              <a:rPr lang="en-US" sz="2000" dirty="0" smtClean="0"/>
              <a:t>Motions filed to disqualify two commissioners</a:t>
            </a:r>
          </a:p>
          <a:p>
            <a:pPr>
              <a:spcAft>
                <a:spcPts val="600"/>
              </a:spcAft>
            </a:pPr>
            <a:r>
              <a:rPr lang="en-US" sz="2000" dirty="0" smtClean="0"/>
              <a:t>Hearings in evenings and on Saturdays</a:t>
            </a:r>
          </a:p>
          <a:p>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7"/>
          <p:cNvPicPr>
            <a:picLocks noChangeAspect="1" noChangeArrowheads="1"/>
          </p:cNvPicPr>
          <p:nvPr/>
        </p:nvPicPr>
        <p:blipFill>
          <a:blip r:embed="rId3"/>
          <a:stretch>
            <a:fillRect/>
          </a:stretch>
        </p:blipFill>
        <p:spPr bwMode="auto">
          <a:xfrm>
            <a:off x="6553200" y="1805859"/>
            <a:ext cx="2343578" cy="327741"/>
          </a:xfrm>
          <a:prstGeom prst="rect">
            <a:avLst/>
          </a:prstGeom>
          <a:solidFill>
            <a:schemeClr val="bg1"/>
          </a:solidFill>
          <a:ln>
            <a:noFill/>
          </a:ln>
        </p:spPr>
      </p:pic>
      <p:sp>
        <p:nvSpPr>
          <p:cNvPr id="2" name="Footer Placeholder 1"/>
          <p:cNvSpPr>
            <a:spLocks noGrp="1"/>
          </p:cNvSpPr>
          <p:nvPr>
            <p:ph type="ftr" sz="quarter" idx="11"/>
          </p:nvPr>
        </p:nvSpPr>
        <p:spPr/>
        <p:txBody>
          <a:bodyPr/>
          <a:lstStyle/>
          <a:p>
            <a:r>
              <a:rPr lang="en-US" smtClean="0"/>
              <a:t>PSCo Electric 10M-245E</a:t>
            </a:r>
            <a:br>
              <a:rPr lang="en-US" smtClean="0"/>
            </a:br>
            <a:r>
              <a:rPr lang="en-US" smtClean="0"/>
              <a:t>Scenario Analysis</a:t>
            </a:r>
            <a:endParaRPr lang="en-US" dirty="0"/>
          </a:p>
        </p:txBody>
      </p:sp>
      <p:sp>
        <p:nvSpPr>
          <p:cNvPr id="3" name="Slide Number Placeholder 2"/>
          <p:cNvSpPr>
            <a:spLocks noGrp="1"/>
          </p:cNvSpPr>
          <p:nvPr>
            <p:ph type="sldNum" sz="quarter" idx="12"/>
          </p:nvPr>
        </p:nvSpPr>
        <p:spPr/>
        <p:txBody>
          <a:bodyPr/>
          <a:lstStyle/>
          <a:p>
            <a:fld id="{D48D8B70-B87C-4260-A290-6326F88AF22F}" type="slidenum">
              <a:rPr lang="en-US" smtClean="0"/>
              <a:pPr/>
              <a:t>8</a:t>
            </a:fld>
            <a:endParaRPr lang="en-US" dirty="0"/>
          </a:p>
        </p:txBody>
      </p:sp>
      <p:sp>
        <p:nvSpPr>
          <p:cNvPr id="4" name="Footer Placeholder 1"/>
          <p:cNvSpPr txBox="1">
            <a:spLocks/>
          </p:cNvSpPr>
          <p:nvPr/>
        </p:nvSpPr>
        <p:spPr>
          <a:xfrm>
            <a:off x="457200" y="6492875"/>
            <a:ext cx="2895600" cy="365125"/>
          </a:xfrm>
          <a:prstGeom prst="rect">
            <a:avLst/>
          </a:prstGeom>
        </p:spPr>
        <p:txBody>
          <a:bodyPr vert="horz" lIns="91440" tIns="45720" rIns="91440" bIns="4572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smtClean="0">
                <a:ln>
                  <a:noFill/>
                </a:ln>
                <a:solidFill>
                  <a:schemeClr val="tx1"/>
                </a:solidFill>
                <a:effectLst/>
                <a:uLnTx/>
                <a:uFillTx/>
                <a:latin typeface="Verdana" pitchFamily="34" charset="0"/>
                <a:ea typeface="+mn-ea"/>
                <a:cs typeface="+mn-cs"/>
              </a:rPr>
              <a:t>PSCo Electric 10M-245E</a:t>
            </a:r>
            <a:br>
              <a:rPr kumimoji="0" lang="en-US" sz="800" b="0" i="0" u="none" strike="noStrike" kern="1200" cap="none" spc="0" normalizeH="0" baseline="0" noProof="0" smtClean="0">
                <a:ln>
                  <a:noFill/>
                </a:ln>
                <a:solidFill>
                  <a:schemeClr val="tx1"/>
                </a:solidFill>
                <a:effectLst/>
                <a:uLnTx/>
                <a:uFillTx/>
                <a:latin typeface="Verdana" pitchFamily="34" charset="0"/>
                <a:ea typeface="+mn-ea"/>
                <a:cs typeface="+mn-cs"/>
              </a:rPr>
            </a:br>
            <a:r>
              <a:rPr kumimoji="0" lang="en-US" sz="800" b="0" i="0" u="none" strike="noStrike" kern="1200" cap="none" spc="0" normalizeH="0" baseline="0" noProof="0" smtClean="0">
                <a:ln>
                  <a:noFill/>
                </a:ln>
                <a:solidFill>
                  <a:schemeClr val="tx1"/>
                </a:solidFill>
                <a:effectLst/>
                <a:uLnTx/>
                <a:uFillTx/>
                <a:latin typeface="Verdana" pitchFamily="34" charset="0"/>
                <a:ea typeface="+mn-ea"/>
                <a:cs typeface="+mn-cs"/>
              </a:rPr>
              <a:t>Scenario Analysis</a:t>
            </a:r>
            <a:endParaRPr kumimoji="0" lang="en-US" sz="800" b="0" i="0" u="none" strike="noStrike" kern="1200" cap="none" spc="0" normalizeH="0" baseline="0" noProof="0" dirty="0" smtClean="0">
              <a:ln>
                <a:noFill/>
              </a:ln>
              <a:solidFill>
                <a:schemeClr val="tx1"/>
              </a:solidFill>
              <a:effectLst/>
              <a:uLnTx/>
              <a:uFillTx/>
              <a:latin typeface="Verdana" pitchFamily="34" charset="0"/>
              <a:ea typeface="+mn-ea"/>
              <a:cs typeface="+mn-cs"/>
            </a:endParaRPr>
          </a:p>
        </p:txBody>
      </p:sp>
      <p:sp>
        <p:nvSpPr>
          <p:cNvPr id="5" name="Slide Number Placeholder 2"/>
          <p:cNvSpPr txBox="1">
            <a:spLocks/>
          </p:cNvSpPr>
          <p:nvPr/>
        </p:nvSpPr>
        <p:spPr>
          <a:xfrm>
            <a:off x="6553200" y="6492875"/>
            <a:ext cx="2133600" cy="365125"/>
          </a:xfrm>
          <a:prstGeom prst="rect">
            <a:avLst/>
          </a:prstGeom>
        </p:spPr>
        <p:txBody>
          <a:bodyPr vert="horz"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48D8B70-B87C-4260-A290-6326F88AF22F}" type="slidenum">
              <a:rPr kumimoji="0" lang="en-US" sz="800" b="0" i="0" u="none" strike="noStrike" kern="1200" cap="none" spc="0" normalizeH="0" baseline="0" noProof="0" smtClean="0">
                <a:ln>
                  <a:noFill/>
                </a:ln>
                <a:solidFill>
                  <a:schemeClr val="tx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smtClean="0">
              <a:ln>
                <a:noFill/>
              </a:ln>
              <a:solidFill>
                <a:schemeClr val="tx1"/>
              </a:solidFill>
              <a:effectLst/>
              <a:uLnTx/>
              <a:uFillTx/>
              <a:latin typeface="Verdana" pitchFamily="34" charset="0"/>
              <a:ea typeface="+mn-ea"/>
              <a:cs typeface="+mn-cs"/>
            </a:endParaRPr>
          </a:p>
        </p:txBody>
      </p:sp>
      <p:pic>
        <p:nvPicPr>
          <p:cNvPr id="6" name="Picture 2"/>
          <p:cNvPicPr>
            <a:picLocks noChangeAspect="1" noChangeArrowheads="1"/>
          </p:cNvPicPr>
          <p:nvPr/>
        </p:nvPicPr>
        <p:blipFill>
          <a:blip r:embed="rId4"/>
          <a:stretch>
            <a:fillRect/>
          </a:stretch>
        </p:blipFill>
        <p:spPr bwMode="auto">
          <a:xfrm>
            <a:off x="1154691" y="990600"/>
            <a:ext cx="6312909" cy="2682900"/>
          </a:xfrm>
          <a:prstGeom prst="rect">
            <a:avLst/>
          </a:prstGeom>
          <a:solidFill>
            <a:schemeClr val="bg1"/>
          </a:solidFill>
          <a:ln>
            <a:noFill/>
          </a:ln>
        </p:spPr>
      </p:pic>
      <p:sp>
        <p:nvSpPr>
          <p:cNvPr id="8" name="TextBox 7"/>
          <p:cNvSpPr txBox="1"/>
          <p:nvPr/>
        </p:nvSpPr>
        <p:spPr>
          <a:xfrm>
            <a:off x="457200" y="4076531"/>
            <a:ext cx="4267200" cy="276999"/>
          </a:xfrm>
          <a:prstGeom prst="rect">
            <a:avLst/>
          </a:prstGeom>
          <a:noFill/>
        </p:spPr>
        <p:txBody>
          <a:bodyPr wrap="square" rtlCol="0">
            <a:spAutoFit/>
          </a:bodyPr>
          <a:lstStyle/>
          <a:p>
            <a:r>
              <a:rPr lang="en-US" sz="1200" b="1" dirty="0" smtClean="0">
                <a:latin typeface="Verdana" pitchFamily="34" charset="0"/>
              </a:rPr>
              <a:t>Retirement and Controls</a:t>
            </a:r>
            <a:endParaRPr lang="en-US" sz="1200" b="1" dirty="0">
              <a:latin typeface="Verdana" pitchFamily="34" charset="0"/>
            </a:endParaRPr>
          </a:p>
        </p:txBody>
      </p:sp>
      <p:sp>
        <p:nvSpPr>
          <p:cNvPr id="9" name="TextBox 8"/>
          <p:cNvSpPr txBox="1"/>
          <p:nvPr/>
        </p:nvSpPr>
        <p:spPr>
          <a:xfrm>
            <a:off x="5562600" y="4036628"/>
            <a:ext cx="2971800" cy="276999"/>
          </a:xfrm>
          <a:prstGeom prst="rect">
            <a:avLst/>
          </a:prstGeom>
          <a:noFill/>
        </p:spPr>
        <p:txBody>
          <a:bodyPr wrap="square" rtlCol="0">
            <a:spAutoFit/>
          </a:bodyPr>
          <a:lstStyle/>
          <a:p>
            <a:r>
              <a:rPr lang="en-US" sz="1200" b="1" dirty="0" smtClean="0">
                <a:latin typeface="Verdana" pitchFamily="34" charset="0"/>
              </a:rPr>
              <a:t>Replacement Capacity</a:t>
            </a:r>
            <a:endParaRPr lang="en-US" sz="1200" b="1" dirty="0">
              <a:latin typeface="Verdana" pitchFamily="34" charset="0"/>
            </a:endParaRPr>
          </a:p>
        </p:txBody>
      </p:sp>
      <p:pic>
        <p:nvPicPr>
          <p:cNvPr id="10" name="Picture 5"/>
          <p:cNvPicPr>
            <a:picLocks noChangeAspect="1" noChangeArrowheads="1"/>
          </p:cNvPicPr>
          <p:nvPr/>
        </p:nvPicPr>
        <p:blipFill>
          <a:blip r:embed="rId5"/>
          <a:stretch>
            <a:fillRect/>
          </a:stretch>
        </p:blipFill>
        <p:spPr bwMode="auto">
          <a:xfrm>
            <a:off x="5486400" y="4355576"/>
            <a:ext cx="2992967" cy="955783"/>
          </a:xfrm>
          <a:prstGeom prst="rect">
            <a:avLst/>
          </a:prstGeom>
          <a:solidFill>
            <a:schemeClr val="bg1"/>
          </a:solidFill>
          <a:ln>
            <a:noFill/>
          </a:ln>
        </p:spPr>
      </p:pic>
      <p:sp>
        <p:nvSpPr>
          <p:cNvPr id="11" name="TextBox 10"/>
          <p:cNvSpPr txBox="1"/>
          <p:nvPr/>
        </p:nvSpPr>
        <p:spPr>
          <a:xfrm>
            <a:off x="5562600" y="5396051"/>
            <a:ext cx="2971800" cy="276999"/>
          </a:xfrm>
          <a:prstGeom prst="rect">
            <a:avLst/>
          </a:prstGeom>
          <a:noFill/>
        </p:spPr>
        <p:txBody>
          <a:bodyPr wrap="square" rtlCol="0">
            <a:spAutoFit/>
          </a:bodyPr>
          <a:lstStyle/>
          <a:p>
            <a:r>
              <a:rPr lang="en-US" sz="1200" b="1" dirty="0" smtClean="0">
                <a:latin typeface="Verdana" pitchFamily="34" charset="0"/>
              </a:rPr>
              <a:t>IPP Re-ups</a:t>
            </a:r>
            <a:endParaRPr lang="en-US" sz="1200" b="1" dirty="0">
              <a:latin typeface="Verdana" pitchFamily="34" charset="0"/>
            </a:endParaRPr>
          </a:p>
        </p:txBody>
      </p:sp>
      <p:pic>
        <p:nvPicPr>
          <p:cNvPr id="12" name="Picture 6"/>
          <p:cNvPicPr>
            <a:picLocks noChangeAspect="1" noChangeArrowheads="1"/>
          </p:cNvPicPr>
          <p:nvPr/>
        </p:nvPicPr>
        <p:blipFill>
          <a:blip r:embed="rId6"/>
          <a:stretch>
            <a:fillRect/>
          </a:stretch>
        </p:blipFill>
        <p:spPr bwMode="auto">
          <a:xfrm>
            <a:off x="5486400" y="5715000"/>
            <a:ext cx="2992967" cy="798773"/>
          </a:xfrm>
          <a:prstGeom prst="rect">
            <a:avLst/>
          </a:prstGeom>
          <a:solidFill>
            <a:schemeClr val="bg1"/>
          </a:solidFill>
          <a:ln>
            <a:noFill/>
          </a:ln>
        </p:spPr>
      </p:pic>
      <p:grpSp>
        <p:nvGrpSpPr>
          <p:cNvPr id="13" name="Group 14"/>
          <p:cNvGrpSpPr/>
          <p:nvPr/>
        </p:nvGrpSpPr>
        <p:grpSpPr>
          <a:xfrm>
            <a:off x="457200" y="228600"/>
            <a:ext cx="5943600" cy="685800"/>
            <a:chOff x="457200" y="228600"/>
            <a:chExt cx="5943600" cy="685800"/>
          </a:xfrm>
          <a:noFill/>
        </p:grpSpPr>
        <p:sp>
          <p:nvSpPr>
            <p:cNvPr id="16" name="Rectangle 15"/>
            <p:cNvSpPr/>
            <p:nvPr/>
          </p:nvSpPr>
          <p:spPr>
            <a:xfrm>
              <a:off x="457200" y="228600"/>
              <a:ext cx="5943600" cy="685800"/>
            </a:xfrm>
            <a:prstGeom prst="rect">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57200" y="304800"/>
              <a:ext cx="3810000" cy="369332"/>
            </a:xfrm>
            <a:prstGeom prst="rect">
              <a:avLst/>
            </a:prstGeom>
            <a:grpFill/>
          </p:spPr>
          <p:txBody>
            <a:bodyPr wrap="square" rtlCol="0">
              <a:spAutoFit/>
            </a:bodyPr>
            <a:lstStyle/>
            <a:p>
              <a:r>
                <a:rPr lang="en-US" dirty="0" smtClean="0">
                  <a:latin typeface="Verdana" pitchFamily="34" charset="0"/>
                </a:rPr>
                <a:t>Scenario 5B</a:t>
              </a:r>
              <a:endParaRPr lang="en-US" dirty="0">
                <a:latin typeface="Verdana" pitchFamily="34" charset="0"/>
              </a:endParaRPr>
            </a:p>
          </p:txBody>
        </p:sp>
      </p:grpSp>
      <p:cxnSp>
        <p:nvCxnSpPr>
          <p:cNvPr id="22" name="Straight Connector 21"/>
          <p:cNvCxnSpPr/>
          <p:nvPr/>
        </p:nvCxnSpPr>
        <p:spPr>
          <a:xfrm rot="5400000">
            <a:off x="4266406" y="5257800"/>
            <a:ext cx="2286794"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0800000" flipH="1" flipV="1">
            <a:off x="5638801" y="5353308"/>
            <a:ext cx="2286794"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048000" y="3700046"/>
            <a:ext cx="4419600" cy="338554"/>
          </a:xfrm>
          <a:prstGeom prst="rect">
            <a:avLst/>
          </a:prstGeom>
          <a:noFill/>
        </p:spPr>
        <p:txBody>
          <a:bodyPr wrap="square" rtlCol="0">
            <a:spAutoFit/>
          </a:bodyPr>
          <a:lstStyle/>
          <a:p>
            <a:r>
              <a:rPr lang="en-US" sz="800" dirty="0" smtClean="0">
                <a:latin typeface="Verdana" pitchFamily="34" charset="0"/>
              </a:rPr>
              <a:t>SC = Synchronous </a:t>
            </a:r>
            <a:r>
              <a:rPr lang="en-US" sz="800" dirty="0" err="1" smtClean="0">
                <a:latin typeface="Verdana" pitchFamily="34" charset="0"/>
              </a:rPr>
              <a:t>Condensor</a:t>
            </a:r>
            <a:r>
              <a:rPr lang="en-US" sz="800" dirty="0" smtClean="0">
                <a:latin typeface="Verdana" pitchFamily="34" charset="0"/>
              </a:rPr>
              <a:t>           SCR = Selective Catalytic Reduction Control </a:t>
            </a:r>
            <a:br>
              <a:rPr lang="en-US" sz="800" dirty="0" smtClean="0">
                <a:latin typeface="Verdana" pitchFamily="34" charset="0"/>
              </a:rPr>
            </a:br>
            <a:r>
              <a:rPr lang="en-US" sz="800" dirty="0" smtClean="0">
                <a:latin typeface="Verdana" pitchFamily="34" charset="0"/>
              </a:rPr>
              <a:t>Gas = Fuel Switch from Coal to Gas    LSD = Lime Spray Dryer</a:t>
            </a:r>
            <a:endParaRPr lang="en-US" sz="800" dirty="0">
              <a:latin typeface="Verdana" pitchFamily="34" charset="0"/>
            </a:endParaRPr>
          </a:p>
        </p:txBody>
      </p:sp>
      <p:pic>
        <p:nvPicPr>
          <p:cNvPr id="5121" name="Picture 1"/>
          <p:cNvPicPr>
            <a:picLocks noChangeAspect="1" noChangeArrowheads="1"/>
          </p:cNvPicPr>
          <p:nvPr/>
        </p:nvPicPr>
        <p:blipFill>
          <a:blip r:embed="rId7"/>
          <a:srcRect/>
          <a:stretch>
            <a:fillRect/>
          </a:stretch>
        </p:blipFill>
        <p:spPr bwMode="auto">
          <a:xfrm>
            <a:off x="292100" y="4267200"/>
            <a:ext cx="5041900" cy="2209800"/>
          </a:xfrm>
          <a:prstGeom prst="rect">
            <a:avLst/>
          </a:prstGeom>
          <a:solidFill>
            <a:schemeClr val="bg1"/>
          </a:solid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PSCo Electric 10M-245E</a:t>
            </a:r>
            <a:br>
              <a:rPr lang="en-US" dirty="0" smtClean="0"/>
            </a:br>
            <a:r>
              <a:rPr lang="en-US" dirty="0" smtClean="0"/>
              <a:t>Scenario Analysis</a:t>
            </a:r>
            <a:endParaRPr lang="en-US" dirty="0"/>
          </a:p>
        </p:txBody>
      </p:sp>
      <p:sp>
        <p:nvSpPr>
          <p:cNvPr id="3" name="Slide Number Placeholder 2"/>
          <p:cNvSpPr>
            <a:spLocks noGrp="1"/>
          </p:cNvSpPr>
          <p:nvPr>
            <p:ph type="sldNum" sz="quarter" idx="12"/>
          </p:nvPr>
        </p:nvSpPr>
        <p:spPr/>
        <p:txBody>
          <a:bodyPr/>
          <a:lstStyle/>
          <a:p>
            <a:fld id="{D48D8B70-B87C-4260-A290-6326F88AF22F}" type="slidenum">
              <a:rPr lang="en-US" smtClean="0"/>
              <a:pPr/>
              <a:t>9</a:t>
            </a:fld>
            <a:endParaRPr lang="en-US" dirty="0"/>
          </a:p>
        </p:txBody>
      </p:sp>
      <p:sp>
        <p:nvSpPr>
          <p:cNvPr id="7" name="Rectangle 6"/>
          <p:cNvSpPr/>
          <p:nvPr/>
        </p:nvSpPr>
        <p:spPr>
          <a:xfrm>
            <a:off x="943123" y="228600"/>
            <a:ext cx="5457677" cy="8915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 y="912428"/>
            <a:ext cx="4267200" cy="276999"/>
          </a:xfrm>
          <a:prstGeom prst="rect">
            <a:avLst/>
          </a:prstGeom>
          <a:noFill/>
        </p:spPr>
        <p:txBody>
          <a:bodyPr wrap="square" rtlCol="0">
            <a:spAutoFit/>
          </a:bodyPr>
          <a:lstStyle/>
          <a:p>
            <a:r>
              <a:rPr lang="en-US" sz="1200" b="1" dirty="0" smtClean="0">
                <a:latin typeface="Verdana" pitchFamily="34" charset="0"/>
              </a:rPr>
              <a:t>Estimated Near Term Base Rate Effects</a:t>
            </a:r>
            <a:endParaRPr lang="en-US" sz="1200" b="1" dirty="0">
              <a:latin typeface="Verdana" pitchFamily="34" charset="0"/>
            </a:endParaRPr>
          </a:p>
        </p:txBody>
      </p:sp>
      <p:sp>
        <p:nvSpPr>
          <p:cNvPr id="11" name="TextBox 10"/>
          <p:cNvSpPr txBox="1"/>
          <p:nvPr/>
        </p:nvSpPr>
        <p:spPr>
          <a:xfrm>
            <a:off x="5334000" y="912428"/>
            <a:ext cx="3733800" cy="276999"/>
          </a:xfrm>
          <a:prstGeom prst="rect">
            <a:avLst/>
          </a:prstGeom>
          <a:noFill/>
        </p:spPr>
        <p:txBody>
          <a:bodyPr wrap="square" rtlCol="0">
            <a:spAutoFit/>
          </a:bodyPr>
          <a:lstStyle/>
          <a:p>
            <a:r>
              <a:rPr lang="en-US" sz="1200" b="1" dirty="0" smtClean="0">
                <a:latin typeface="Verdana" pitchFamily="34" charset="0"/>
              </a:rPr>
              <a:t>STRATEGIST Revenue Requirements</a:t>
            </a:r>
            <a:endParaRPr lang="en-US" sz="1200" b="1" dirty="0">
              <a:latin typeface="Verdana" pitchFamily="34" charset="0"/>
            </a:endParaRPr>
          </a:p>
        </p:txBody>
      </p:sp>
      <p:pic>
        <p:nvPicPr>
          <p:cNvPr id="6145" name="Picture 1"/>
          <p:cNvPicPr>
            <a:picLocks noChangeAspect="1" noChangeArrowheads="1"/>
          </p:cNvPicPr>
          <p:nvPr/>
        </p:nvPicPr>
        <p:blipFill>
          <a:blip r:embed="rId3"/>
          <a:srcRect/>
          <a:stretch>
            <a:fillRect/>
          </a:stretch>
        </p:blipFill>
        <p:spPr bwMode="auto">
          <a:xfrm>
            <a:off x="457200" y="1219200"/>
            <a:ext cx="3907557" cy="2286000"/>
          </a:xfrm>
          <a:prstGeom prst="rect">
            <a:avLst/>
          </a:prstGeom>
          <a:noFill/>
          <a:ln w="9525">
            <a:noFill/>
            <a:miter lim="800000"/>
            <a:headEnd/>
            <a:tailEnd/>
          </a:ln>
          <a:effectLst/>
        </p:spPr>
      </p:pic>
      <p:sp>
        <p:nvSpPr>
          <p:cNvPr id="13" name="TextBox 12"/>
          <p:cNvSpPr txBox="1"/>
          <p:nvPr/>
        </p:nvSpPr>
        <p:spPr>
          <a:xfrm>
            <a:off x="457200" y="3717009"/>
            <a:ext cx="4267200" cy="276999"/>
          </a:xfrm>
          <a:prstGeom prst="rect">
            <a:avLst/>
          </a:prstGeom>
          <a:noFill/>
        </p:spPr>
        <p:txBody>
          <a:bodyPr wrap="square" rtlCol="0">
            <a:spAutoFit/>
          </a:bodyPr>
          <a:lstStyle/>
          <a:p>
            <a:r>
              <a:rPr lang="en-US" sz="1200" b="1" dirty="0" smtClean="0">
                <a:latin typeface="Verdana" pitchFamily="34" charset="0"/>
              </a:rPr>
              <a:t>STRATEGIST Rates Analysis </a:t>
            </a:r>
            <a:r>
              <a:rPr lang="en-US" sz="800" b="1" dirty="0" smtClean="0">
                <a:latin typeface="Verdana" pitchFamily="34" charset="0"/>
              </a:rPr>
              <a:t>($0/ton carbon)</a:t>
            </a:r>
            <a:endParaRPr lang="en-US" sz="800" b="1" dirty="0">
              <a:latin typeface="Verdana" pitchFamily="34" charset="0"/>
            </a:endParaRPr>
          </a:p>
        </p:txBody>
      </p:sp>
      <p:pic>
        <p:nvPicPr>
          <p:cNvPr id="6146" name="Picture 2"/>
          <p:cNvPicPr>
            <a:picLocks noChangeAspect="1" noChangeArrowheads="1"/>
          </p:cNvPicPr>
          <p:nvPr/>
        </p:nvPicPr>
        <p:blipFill>
          <a:blip r:embed="rId4"/>
          <a:srcRect/>
          <a:stretch>
            <a:fillRect/>
          </a:stretch>
        </p:blipFill>
        <p:spPr bwMode="auto">
          <a:xfrm>
            <a:off x="457200" y="4023782"/>
            <a:ext cx="3907557" cy="22860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5"/>
          <a:srcRect/>
          <a:stretch>
            <a:fillRect/>
          </a:stretch>
        </p:blipFill>
        <p:spPr bwMode="auto">
          <a:xfrm>
            <a:off x="4572000" y="1412868"/>
            <a:ext cx="4398963" cy="1581150"/>
          </a:xfrm>
          <a:prstGeom prst="rect">
            <a:avLst/>
          </a:prstGeom>
          <a:solidFill>
            <a:schemeClr val="bg1"/>
          </a:solidFill>
          <a:ln w="9525">
            <a:noFill/>
            <a:miter lim="800000"/>
            <a:headEnd/>
            <a:tailEnd/>
          </a:ln>
          <a:effectLst/>
        </p:spPr>
      </p:pic>
      <p:sp>
        <p:nvSpPr>
          <p:cNvPr id="16" name="TextBox 15"/>
          <p:cNvSpPr txBox="1"/>
          <p:nvPr/>
        </p:nvSpPr>
        <p:spPr>
          <a:xfrm>
            <a:off x="5334000" y="3217459"/>
            <a:ext cx="2971800" cy="276999"/>
          </a:xfrm>
          <a:prstGeom prst="rect">
            <a:avLst/>
          </a:prstGeom>
          <a:noFill/>
        </p:spPr>
        <p:txBody>
          <a:bodyPr wrap="square" rtlCol="0">
            <a:spAutoFit/>
          </a:bodyPr>
          <a:lstStyle/>
          <a:p>
            <a:r>
              <a:rPr lang="en-US" sz="1200" b="1" dirty="0" smtClean="0">
                <a:latin typeface="Verdana" pitchFamily="34" charset="0"/>
              </a:rPr>
              <a:t>Capital Investments</a:t>
            </a:r>
            <a:endParaRPr lang="en-US" sz="1200" b="1" dirty="0">
              <a:latin typeface="Verdana" pitchFamily="34" charset="0"/>
            </a:endParaRPr>
          </a:p>
        </p:txBody>
      </p:sp>
      <p:pic>
        <p:nvPicPr>
          <p:cNvPr id="17" name="Picture 9"/>
          <p:cNvPicPr>
            <a:picLocks noChangeAspect="1" noChangeArrowheads="1"/>
          </p:cNvPicPr>
          <p:nvPr/>
        </p:nvPicPr>
        <p:blipFill>
          <a:blip r:embed="rId6"/>
          <a:stretch>
            <a:fillRect/>
          </a:stretch>
        </p:blipFill>
        <p:spPr bwMode="auto">
          <a:xfrm>
            <a:off x="5105400" y="3717900"/>
            <a:ext cx="3751854" cy="2682900"/>
          </a:xfrm>
          <a:prstGeom prst="rect">
            <a:avLst/>
          </a:prstGeom>
          <a:solidFill>
            <a:schemeClr val="bg1"/>
          </a:solidFill>
          <a:ln>
            <a:noFill/>
          </a:ln>
        </p:spPr>
      </p:pic>
      <p:sp>
        <p:nvSpPr>
          <p:cNvPr id="18" name="TextBox 17"/>
          <p:cNvSpPr txBox="1"/>
          <p:nvPr/>
        </p:nvSpPr>
        <p:spPr>
          <a:xfrm rot="16200000">
            <a:off x="-930533" y="2117467"/>
            <a:ext cx="2743200" cy="184666"/>
          </a:xfrm>
          <a:prstGeom prst="rect">
            <a:avLst/>
          </a:prstGeom>
          <a:noFill/>
        </p:spPr>
        <p:txBody>
          <a:bodyPr wrap="square" rtlCol="0">
            <a:spAutoFit/>
          </a:bodyPr>
          <a:lstStyle/>
          <a:p>
            <a:pPr algn="ctr"/>
            <a:r>
              <a:rPr lang="en-US" sz="600" dirty="0" smtClean="0">
                <a:latin typeface="Verdana" pitchFamily="34" charset="0"/>
              </a:rPr>
              <a:t> Estimated Percentage Increase in Base Rates</a:t>
            </a:r>
            <a:endParaRPr lang="en-US" sz="600" dirty="0">
              <a:latin typeface="Verdana" pitchFamily="34" charset="0"/>
            </a:endParaRPr>
          </a:p>
        </p:txBody>
      </p:sp>
      <p:sp>
        <p:nvSpPr>
          <p:cNvPr id="19" name="TextBox 18"/>
          <p:cNvSpPr txBox="1"/>
          <p:nvPr/>
        </p:nvSpPr>
        <p:spPr>
          <a:xfrm rot="16200000">
            <a:off x="-930533" y="4936867"/>
            <a:ext cx="2743200" cy="184666"/>
          </a:xfrm>
          <a:prstGeom prst="rect">
            <a:avLst/>
          </a:prstGeom>
          <a:noFill/>
        </p:spPr>
        <p:txBody>
          <a:bodyPr wrap="square" rtlCol="0">
            <a:spAutoFit/>
          </a:bodyPr>
          <a:lstStyle/>
          <a:p>
            <a:pPr algn="ctr"/>
            <a:r>
              <a:rPr lang="en-US" sz="600" dirty="0" smtClean="0">
                <a:latin typeface="Verdana" pitchFamily="34" charset="0"/>
              </a:rPr>
              <a:t> Estimated Percentage Increase in Total Rates</a:t>
            </a:r>
            <a:endParaRPr lang="en-US" sz="600" dirty="0">
              <a:latin typeface="Verdana" pitchFamily="34" charset="0"/>
            </a:endParaRPr>
          </a:p>
        </p:txBody>
      </p:sp>
      <p:grpSp>
        <p:nvGrpSpPr>
          <p:cNvPr id="21" name="Group 14"/>
          <p:cNvGrpSpPr/>
          <p:nvPr/>
        </p:nvGrpSpPr>
        <p:grpSpPr>
          <a:xfrm>
            <a:off x="457200" y="228600"/>
            <a:ext cx="5943600" cy="685800"/>
            <a:chOff x="457200" y="228600"/>
            <a:chExt cx="5943600" cy="685800"/>
          </a:xfrm>
          <a:noFill/>
        </p:grpSpPr>
        <p:sp>
          <p:nvSpPr>
            <p:cNvPr id="22" name="Rectangle 21"/>
            <p:cNvSpPr/>
            <p:nvPr/>
          </p:nvSpPr>
          <p:spPr>
            <a:xfrm>
              <a:off x="457200" y="228600"/>
              <a:ext cx="5943600" cy="685800"/>
            </a:xfrm>
            <a:prstGeom prst="rect">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57200" y="304800"/>
              <a:ext cx="3810000" cy="369332"/>
            </a:xfrm>
            <a:prstGeom prst="rect">
              <a:avLst/>
            </a:prstGeom>
            <a:grpFill/>
          </p:spPr>
          <p:txBody>
            <a:bodyPr wrap="square" rtlCol="0">
              <a:spAutoFit/>
            </a:bodyPr>
            <a:lstStyle/>
            <a:p>
              <a:r>
                <a:rPr lang="en-US" dirty="0" smtClean="0">
                  <a:latin typeface="Verdana" pitchFamily="34" charset="0"/>
                </a:rPr>
                <a:t>Scenario 5B</a:t>
              </a:r>
              <a:endParaRPr lang="en-US" dirty="0">
                <a:latin typeface="Verdana" pitchFamily="34" charset="0"/>
              </a:endParaRPr>
            </a:p>
          </p:txBody>
        </p:sp>
      </p:gr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a:srcRect/>
          <a:stretch>
            <a:fillRect/>
          </a:stretch>
        </p:blipFill>
        <p:spPr bwMode="auto">
          <a:xfrm>
            <a:off x="6492875" y="1752600"/>
            <a:ext cx="2346325" cy="325437"/>
          </a:xfrm>
          <a:prstGeom prst="rect">
            <a:avLst/>
          </a:prstGeom>
          <a:solidFill>
            <a:schemeClr val="bg1"/>
          </a:solidFill>
          <a:ln w="9525">
            <a:noFill/>
            <a:miter lim="800000"/>
            <a:headEnd/>
            <a:tailEnd/>
          </a:ln>
          <a:effectLst/>
        </p:spPr>
      </p:pic>
      <p:sp>
        <p:nvSpPr>
          <p:cNvPr id="2" name="Footer Placeholder 1"/>
          <p:cNvSpPr>
            <a:spLocks noGrp="1"/>
          </p:cNvSpPr>
          <p:nvPr>
            <p:ph type="ftr" sz="quarter" idx="11"/>
          </p:nvPr>
        </p:nvSpPr>
        <p:spPr/>
        <p:txBody>
          <a:bodyPr/>
          <a:lstStyle/>
          <a:p>
            <a:r>
              <a:rPr lang="en-US" smtClean="0"/>
              <a:t>PSCo Electric 10M-245E</a:t>
            </a:r>
            <a:br>
              <a:rPr lang="en-US" smtClean="0"/>
            </a:br>
            <a:r>
              <a:rPr lang="en-US" smtClean="0"/>
              <a:t>Scenario Analysis</a:t>
            </a:r>
            <a:endParaRPr lang="en-US" dirty="0"/>
          </a:p>
        </p:txBody>
      </p:sp>
      <p:sp>
        <p:nvSpPr>
          <p:cNvPr id="3" name="Slide Number Placeholder 2"/>
          <p:cNvSpPr>
            <a:spLocks noGrp="1"/>
          </p:cNvSpPr>
          <p:nvPr>
            <p:ph type="sldNum" sz="quarter" idx="12"/>
          </p:nvPr>
        </p:nvSpPr>
        <p:spPr/>
        <p:txBody>
          <a:bodyPr/>
          <a:lstStyle/>
          <a:p>
            <a:fld id="{D48D8B70-B87C-4260-A290-6326F88AF22F}" type="slidenum">
              <a:rPr lang="en-US" smtClean="0"/>
              <a:pPr/>
              <a:t>10</a:t>
            </a:fld>
            <a:endParaRPr lang="en-US" dirty="0"/>
          </a:p>
        </p:txBody>
      </p:sp>
      <p:sp>
        <p:nvSpPr>
          <p:cNvPr id="5" name="TextBox 4"/>
          <p:cNvSpPr txBox="1"/>
          <p:nvPr/>
        </p:nvSpPr>
        <p:spPr>
          <a:xfrm>
            <a:off x="304800" y="3971925"/>
            <a:ext cx="4267200" cy="276999"/>
          </a:xfrm>
          <a:prstGeom prst="rect">
            <a:avLst/>
          </a:prstGeom>
          <a:noFill/>
        </p:spPr>
        <p:txBody>
          <a:bodyPr wrap="square" rtlCol="0">
            <a:spAutoFit/>
          </a:bodyPr>
          <a:lstStyle/>
          <a:p>
            <a:r>
              <a:rPr lang="en-US" sz="1200" b="1" dirty="0" smtClean="0">
                <a:latin typeface="Verdana" pitchFamily="34" charset="0"/>
              </a:rPr>
              <a:t>Retirement and Controls</a:t>
            </a:r>
            <a:endParaRPr lang="en-US" sz="1200" b="1" dirty="0">
              <a:latin typeface="Verdana" pitchFamily="34" charset="0"/>
            </a:endParaRPr>
          </a:p>
        </p:txBody>
      </p:sp>
      <p:sp>
        <p:nvSpPr>
          <p:cNvPr id="6" name="TextBox 5"/>
          <p:cNvSpPr txBox="1"/>
          <p:nvPr/>
        </p:nvSpPr>
        <p:spPr>
          <a:xfrm>
            <a:off x="5562600" y="4036628"/>
            <a:ext cx="2971800" cy="276999"/>
          </a:xfrm>
          <a:prstGeom prst="rect">
            <a:avLst/>
          </a:prstGeom>
          <a:noFill/>
        </p:spPr>
        <p:txBody>
          <a:bodyPr wrap="square" rtlCol="0">
            <a:spAutoFit/>
          </a:bodyPr>
          <a:lstStyle/>
          <a:p>
            <a:r>
              <a:rPr lang="en-US" sz="1200" b="1" dirty="0" smtClean="0">
                <a:latin typeface="Verdana" pitchFamily="34" charset="0"/>
              </a:rPr>
              <a:t>Replacement Capacity</a:t>
            </a:r>
            <a:endParaRPr lang="en-US" sz="1200" b="1" dirty="0">
              <a:latin typeface="Verdana" pitchFamily="34" charset="0"/>
            </a:endParaRPr>
          </a:p>
        </p:txBody>
      </p:sp>
      <p:sp>
        <p:nvSpPr>
          <p:cNvPr id="7" name="TextBox 6"/>
          <p:cNvSpPr txBox="1"/>
          <p:nvPr/>
        </p:nvSpPr>
        <p:spPr>
          <a:xfrm>
            <a:off x="5537200" y="5299075"/>
            <a:ext cx="2971800" cy="276999"/>
          </a:xfrm>
          <a:prstGeom prst="rect">
            <a:avLst/>
          </a:prstGeom>
          <a:noFill/>
        </p:spPr>
        <p:txBody>
          <a:bodyPr wrap="square" rtlCol="0">
            <a:spAutoFit/>
          </a:bodyPr>
          <a:lstStyle/>
          <a:p>
            <a:r>
              <a:rPr lang="en-US" sz="1200" b="1" dirty="0" smtClean="0">
                <a:latin typeface="Verdana" pitchFamily="34" charset="0"/>
              </a:rPr>
              <a:t>IPP Re-ups</a:t>
            </a:r>
            <a:endParaRPr lang="en-US" sz="1200" b="1" dirty="0">
              <a:latin typeface="Verdana" pitchFamily="34" charset="0"/>
            </a:endParaRPr>
          </a:p>
        </p:txBody>
      </p:sp>
      <p:grpSp>
        <p:nvGrpSpPr>
          <p:cNvPr id="8" name="Group 7"/>
          <p:cNvGrpSpPr/>
          <p:nvPr/>
        </p:nvGrpSpPr>
        <p:grpSpPr>
          <a:xfrm>
            <a:off x="349250" y="228600"/>
            <a:ext cx="6051550" cy="787400"/>
            <a:chOff x="457200" y="228600"/>
            <a:chExt cx="5943600" cy="685800"/>
          </a:xfrm>
          <a:noFill/>
        </p:grpSpPr>
        <p:sp>
          <p:nvSpPr>
            <p:cNvPr id="9" name="Rectangle 8"/>
            <p:cNvSpPr/>
            <p:nvPr/>
          </p:nvSpPr>
          <p:spPr>
            <a:xfrm>
              <a:off x="457200" y="228600"/>
              <a:ext cx="5943600" cy="685800"/>
            </a:xfrm>
            <a:prstGeom prst="rect">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 y="304800"/>
              <a:ext cx="3810000" cy="369332"/>
            </a:xfrm>
            <a:prstGeom prst="rect">
              <a:avLst/>
            </a:prstGeom>
            <a:grpFill/>
          </p:spPr>
          <p:txBody>
            <a:bodyPr wrap="square" rtlCol="0">
              <a:spAutoFit/>
            </a:bodyPr>
            <a:lstStyle/>
            <a:p>
              <a:r>
                <a:rPr lang="en-US" dirty="0" smtClean="0">
                  <a:latin typeface="Verdana" pitchFamily="34" charset="0"/>
                </a:rPr>
                <a:t>Scenario 6.2J</a:t>
              </a:r>
              <a:endParaRPr lang="en-US" dirty="0">
                <a:latin typeface="Verdana" pitchFamily="34" charset="0"/>
              </a:endParaRPr>
            </a:p>
          </p:txBody>
        </p:sp>
        <p:sp>
          <p:nvSpPr>
            <p:cNvPr id="11" name="TextBox 10"/>
            <p:cNvSpPr txBox="1"/>
            <p:nvPr/>
          </p:nvSpPr>
          <p:spPr>
            <a:xfrm>
              <a:off x="457200" y="561201"/>
              <a:ext cx="4267200" cy="276999"/>
            </a:xfrm>
            <a:prstGeom prst="rect">
              <a:avLst/>
            </a:prstGeom>
            <a:grpFill/>
          </p:spPr>
          <p:txBody>
            <a:bodyPr wrap="square" rtlCol="0">
              <a:spAutoFit/>
            </a:bodyPr>
            <a:lstStyle/>
            <a:p>
              <a:endParaRPr lang="en-US" sz="1200" dirty="0">
                <a:latin typeface="Verdana" pitchFamily="34" charset="0"/>
              </a:endParaRPr>
            </a:p>
          </p:txBody>
        </p:sp>
      </p:grpSp>
      <p:cxnSp>
        <p:nvCxnSpPr>
          <p:cNvPr id="12" name="Straight Connector 11"/>
          <p:cNvCxnSpPr/>
          <p:nvPr/>
        </p:nvCxnSpPr>
        <p:spPr>
          <a:xfrm rot="5400000">
            <a:off x="4266406" y="5257800"/>
            <a:ext cx="2286794"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H="1" flipV="1">
            <a:off x="5638801" y="5353308"/>
            <a:ext cx="2286794"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4"/>
          <a:srcRect/>
          <a:stretch>
            <a:fillRect/>
          </a:stretch>
        </p:blipFill>
        <p:spPr bwMode="auto">
          <a:xfrm>
            <a:off x="1271587" y="990600"/>
            <a:ext cx="6196013" cy="2681287"/>
          </a:xfrm>
          <a:prstGeom prst="rect">
            <a:avLst/>
          </a:prstGeom>
          <a:solidFill>
            <a:schemeClr val="bg1"/>
          </a:solidFill>
          <a:ln w="9525">
            <a:noFill/>
            <a:miter lim="800000"/>
            <a:headEnd/>
            <a:tailEnd/>
          </a:ln>
          <a:effectLst/>
        </p:spPr>
      </p:pic>
      <p:sp>
        <p:nvSpPr>
          <p:cNvPr id="16" name="TextBox 15"/>
          <p:cNvSpPr txBox="1"/>
          <p:nvPr/>
        </p:nvSpPr>
        <p:spPr>
          <a:xfrm>
            <a:off x="3048000" y="3700046"/>
            <a:ext cx="4419600" cy="338554"/>
          </a:xfrm>
          <a:prstGeom prst="rect">
            <a:avLst/>
          </a:prstGeom>
          <a:noFill/>
        </p:spPr>
        <p:txBody>
          <a:bodyPr wrap="square" rtlCol="0">
            <a:spAutoFit/>
          </a:bodyPr>
          <a:lstStyle/>
          <a:p>
            <a:r>
              <a:rPr lang="en-US" sz="800" dirty="0" smtClean="0">
                <a:latin typeface="Verdana" pitchFamily="34" charset="0"/>
              </a:rPr>
              <a:t>SC = Synchronous </a:t>
            </a:r>
            <a:r>
              <a:rPr lang="en-US" sz="800" dirty="0" err="1" smtClean="0">
                <a:latin typeface="Verdana" pitchFamily="34" charset="0"/>
              </a:rPr>
              <a:t>Condensor</a:t>
            </a:r>
            <a:r>
              <a:rPr lang="en-US" sz="800" dirty="0" smtClean="0">
                <a:latin typeface="Verdana" pitchFamily="34" charset="0"/>
              </a:rPr>
              <a:t>           SCR = Selective Catalytic Reduction Control </a:t>
            </a:r>
            <a:br>
              <a:rPr lang="en-US" sz="800" dirty="0" smtClean="0">
                <a:latin typeface="Verdana" pitchFamily="34" charset="0"/>
              </a:rPr>
            </a:br>
            <a:r>
              <a:rPr lang="en-US" sz="800" dirty="0" smtClean="0">
                <a:latin typeface="Verdana" pitchFamily="34" charset="0"/>
              </a:rPr>
              <a:t>Gas = Fuel Switch from Coal to Gas    LSD = Lime Spray Dryer</a:t>
            </a:r>
            <a:endParaRPr lang="en-US" sz="800" dirty="0">
              <a:latin typeface="Verdana" pitchFamily="34" charset="0"/>
            </a:endParaRPr>
          </a:p>
        </p:txBody>
      </p:sp>
      <p:pic>
        <p:nvPicPr>
          <p:cNvPr id="4101" name="Picture 5"/>
          <p:cNvPicPr>
            <a:picLocks noChangeAspect="1" noChangeArrowheads="1"/>
          </p:cNvPicPr>
          <p:nvPr/>
        </p:nvPicPr>
        <p:blipFill>
          <a:blip r:embed="rId5"/>
          <a:srcRect/>
          <a:stretch>
            <a:fillRect/>
          </a:stretch>
        </p:blipFill>
        <p:spPr bwMode="auto">
          <a:xfrm>
            <a:off x="5486400" y="5603875"/>
            <a:ext cx="2997200" cy="796925"/>
          </a:xfrm>
          <a:prstGeom prst="rect">
            <a:avLst/>
          </a:prstGeom>
          <a:solidFill>
            <a:schemeClr val="bg1"/>
          </a:solidFill>
          <a:ln w="9525">
            <a:noFill/>
            <a:miter lim="800000"/>
            <a:headEnd/>
            <a:tailEnd/>
          </a:ln>
          <a:effectLst/>
        </p:spPr>
      </p:pic>
      <p:pic>
        <p:nvPicPr>
          <p:cNvPr id="4102" name="Picture 6"/>
          <p:cNvPicPr>
            <a:picLocks noChangeAspect="1" noChangeArrowheads="1"/>
          </p:cNvPicPr>
          <p:nvPr/>
        </p:nvPicPr>
        <p:blipFill>
          <a:blip r:embed="rId6"/>
          <a:srcRect/>
          <a:stretch>
            <a:fillRect/>
          </a:stretch>
        </p:blipFill>
        <p:spPr bwMode="auto">
          <a:xfrm>
            <a:off x="5494337" y="4343400"/>
            <a:ext cx="2989263" cy="954087"/>
          </a:xfrm>
          <a:prstGeom prst="rect">
            <a:avLst/>
          </a:prstGeom>
          <a:solidFill>
            <a:schemeClr val="bg1"/>
          </a:solidFill>
          <a:ln w="9525">
            <a:noFill/>
            <a:miter lim="800000"/>
            <a:headEnd/>
            <a:tailEnd/>
          </a:ln>
          <a:effectLst/>
        </p:spPr>
      </p:pic>
      <p:pic>
        <p:nvPicPr>
          <p:cNvPr id="4105" name="Picture 9"/>
          <p:cNvPicPr>
            <a:picLocks noChangeAspect="1" noChangeArrowheads="1"/>
          </p:cNvPicPr>
          <p:nvPr/>
        </p:nvPicPr>
        <p:blipFill>
          <a:blip r:embed="rId7"/>
          <a:srcRect/>
          <a:stretch>
            <a:fillRect/>
          </a:stretch>
        </p:blipFill>
        <p:spPr bwMode="auto">
          <a:xfrm>
            <a:off x="192087" y="4267200"/>
            <a:ext cx="4913313" cy="2209800"/>
          </a:xfrm>
          <a:prstGeom prst="rect">
            <a:avLst/>
          </a:prstGeom>
          <a:solidFill>
            <a:schemeClr val="bg1"/>
          </a:solid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PSCo Electric 10M-245E</a:t>
            </a:r>
            <a:br>
              <a:rPr lang="en-US" smtClean="0"/>
            </a:br>
            <a:r>
              <a:rPr lang="en-US" smtClean="0"/>
              <a:t>Scenario Analysis</a:t>
            </a:r>
            <a:endParaRPr lang="en-US" dirty="0"/>
          </a:p>
        </p:txBody>
      </p:sp>
      <p:sp>
        <p:nvSpPr>
          <p:cNvPr id="3" name="Slide Number Placeholder 2"/>
          <p:cNvSpPr>
            <a:spLocks noGrp="1"/>
          </p:cNvSpPr>
          <p:nvPr>
            <p:ph type="sldNum" sz="quarter" idx="12"/>
          </p:nvPr>
        </p:nvSpPr>
        <p:spPr/>
        <p:txBody>
          <a:bodyPr/>
          <a:lstStyle/>
          <a:p>
            <a:fld id="{D48D8B70-B87C-4260-A290-6326F88AF22F}" type="slidenum">
              <a:rPr lang="en-US" smtClean="0"/>
              <a:pPr/>
              <a:t>11</a:t>
            </a:fld>
            <a:endParaRPr lang="en-US" dirty="0"/>
          </a:p>
        </p:txBody>
      </p:sp>
      <p:sp>
        <p:nvSpPr>
          <p:cNvPr id="5" name="TextBox 4"/>
          <p:cNvSpPr txBox="1"/>
          <p:nvPr/>
        </p:nvSpPr>
        <p:spPr>
          <a:xfrm>
            <a:off x="457200" y="4076531"/>
            <a:ext cx="4267200" cy="276999"/>
          </a:xfrm>
          <a:prstGeom prst="rect">
            <a:avLst/>
          </a:prstGeom>
          <a:noFill/>
        </p:spPr>
        <p:txBody>
          <a:bodyPr wrap="square" rtlCol="0">
            <a:spAutoFit/>
          </a:bodyPr>
          <a:lstStyle/>
          <a:p>
            <a:r>
              <a:rPr lang="en-US" sz="1200" b="1" dirty="0" smtClean="0">
                <a:latin typeface="Verdana" pitchFamily="34" charset="0"/>
              </a:rPr>
              <a:t>Retirement and Controls</a:t>
            </a:r>
            <a:endParaRPr lang="en-US" sz="1200" b="1" dirty="0">
              <a:latin typeface="Verdana" pitchFamily="34" charset="0"/>
            </a:endParaRPr>
          </a:p>
        </p:txBody>
      </p:sp>
      <p:sp>
        <p:nvSpPr>
          <p:cNvPr id="6" name="TextBox 5"/>
          <p:cNvSpPr txBox="1"/>
          <p:nvPr/>
        </p:nvSpPr>
        <p:spPr>
          <a:xfrm>
            <a:off x="5562600" y="4036628"/>
            <a:ext cx="2971800" cy="276999"/>
          </a:xfrm>
          <a:prstGeom prst="rect">
            <a:avLst/>
          </a:prstGeom>
          <a:noFill/>
        </p:spPr>
        <p:txBody>
          <a:bodyPr wrap="square" rtlCol="0">
            <a:spAutoFit/>
          </a:bodyPr>
          <a:lstStyle/>
          <a:p>
            <a:r>
              <a:rPr lang="en-US" sz="1200" b="1" dirty="0" smtClean="0">
                <a:latin typeface="Verdana" pitchFamily="34" charset="0"/>
              </a:rPr>
              <a:t>Replacement Capacity</a:t>
            </a:r>
            <a:endParaRPr lang="en-US" sz="1200" b="1" dirty="0">
              <a:latin typeface="Verdana" pitchFamily="34" charset="0"/>
            </a:endParaRPr>
          </a:p>
        </p:txBody>
      </p:sp>
      <p:sp>
        <p:nvSpPr>
          <p:cNvPr id="7" name="TextBox 6"/>
          <p:cNvSpPr txBox="1"/>
          <p:nvPr/>
        </p:nvSpPr>
        <p:spPr>
          <a:xfrm>
            <a:off x="5562600" y="5396051"/>
            <a:ext cx="2971800" cy="276999"/>
          </a:xfrm>
          <a:prstGeom prst="rect">
            <a:avLst/>
          </a:prstGeom>
          <a:noFill/>
        </p:spPr>
        <p:txBody>
          <a:bodyPr wrap="square" rtlCol="0">
            <a:spAutoFit/>
          </a:bodyPr>
          <a:lstStyle/>
          <a:p>
            <a:r>
              <a:rPr lang="en-US" sz="1200" b="1" dirty="0" smtClean="0">
                <a:latin typeface="Verdana" pitchFamily="34" charset="0"/>
              </a:rPr>
              <a:t>IPP Re-ups</a:t>
            </a:r>
            <a:endParaRPr lang="en-US" sz="1200" b="1" dirty="0">
              <a:latin typeface="Verdana" pitchFamily="34" charset="0"/>
            </a:endParaRPr>
          </a:p>
        </p:txBody>
      </p:sp>
      <p:grpSp>
        <p:nvGrpSpPr>
          <p:cNvPr id="8" name="Group 7"/>
          <p:cNvGrpSpPr/>
          <p:nvPr/>
        </p:nvGrpSpPr>
        <p:grpSpPr>
          <a:xfrm>
            <a:off x="457200" y="228600"/>
            <a:ext cx="5943600" cy="685800"/>
            <a:chOff x="457200" y="228600"/>
            <a:chExt cx="5943600" cy="685800"/>
          </a:xfrm>
        </p:grpSpPr>
        <p:sp>
          <p:nvSpPr>
            <p:cNvPr id="9" name="Rectangle 8"/>
            <p:cNvSpPr/>
            <p:nvPr/>
          </p:nvSpPr>
          <p:spPr>
            <a:xfrm>
              <a:off x="457200" y="228600"/>
              <a:ext cx="5943600" cy="6858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 y="304800"/>
              <a:ext cx="3810000" cy="369332"/>
            </a:xfrm>
            <a:prstGeom prst="rect">
              <a:avLst/>
            </a:prstGeom>
            <a:noFill/>
          </p:spPr>
          <p:txBody>
            <a:bodyPr wrap="square" rtlCol="0">
              <a:spAutoFit/>
            </a:bodyPr>
            <a:lstStyle/>
            <a:p>
              <a:r>
                <a:rPr lang="en-US" dirty="0" smtClean="0">
                  <a:solidFill>
                    <a:schemeClr val="bg1"/>
                  </a:solidFill>
                  <a:latin typeface="Verdana" pitchFamily="34" charset="0"/>
                </a:rPr>
                <a:t>Benchmark 1.0</a:t>
              </a:r>
              <a:endParaRPr lang="en-US" dirty="0">
                <a:solidFill>
                  <a:schemeClr val="bg1"/>
                </a:solidFill>
                <a:latin typeface="Verdana" pitchFamily="34" charset="0"/>
              </a:endParaRPr>
            </a:p>
          </p:txBody>
        </p:sp>
        <p:sp>
          <p:nvSpPr>
            <p:cNvPr id="11" name="TextBox 10"/>
            <p:cNvSpPr txBox="1"/>
            <p:nvPr/>
          </p:nvSpPr>
          <p:spPr>
            <a:xfrm>
              <a:off x="457200" y="561201"/>
              <a:ext cx="4267200" cy="276999"/>
            </a:xfrm>
            <a:prstGeom prst="rect">
              <a:avLst/>
            </a:prstGeom>
            <a:noFill/>
          </p:spPr>
          <p:txBody>
            <a:bodyPr wrap="square" rtlCol="0">
              <a:spAutoFit/>
            </a:bodyPr>
            <a:lstStyle/>
            <a:p>
              <a:endParaRPr lang="en-US" sz="1200" dirty="0">
                <a:latin typeface="Verdana" pitchFamily="34" charset="0"/>
              </a:endParaRPr>
            </a:p>
          </p:txBody>
        </p:sp>
      </p:grpSp>
      <p:cxnSp>
        <p:nvCxnSpPr>
          <p:cNvPr id="12" name="Straight Connector 11"/>
          <p:cNvCxnSpPr/>
          <p:nvPr/>
        </p:nvCxnSpPr>
        <p:spPr>
          <a:xfrm rot="5400000">
            <a:off x="4266406" y="5257800"/>
            <a:ext cx="2286794"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H="1" flipV="1">
            <a:off x="5638801" y="5353308"/>
            <a:ext cx="2286794"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48000" y="3700046"/>
            <a:ext cx="4419600" cy="338554"/>
          </a:xfrm>
          <a:prstGeom prst="rect">
            <a:avLst/>
          </a:prstGeom>
          <a:noFill/>
        </p:spPr>
        <p:txBody>
          <a:bodyPr wrap="square" rtlCol="0">
            <a:spAutoFit/>
          </a:bodyPr>
          <a:lstStyle/>
          <a:p>
            <a:r>
              <a:rPr lang="en-US" sz="800" dirty="0" smtClean="0">
                <a:latin typeface="Verdana" pitchFamily="34" charset="0"/>
              </a:rPr>
              <a:t>SC = Synchronous </a:t>
            </a:r>
            <a:r>
              <a:rPr lang="en-US" sz="800" dirty="0" err="1" smtClean="0">
                <a:latin typeface="Verdana" pitchFamily="34" charset="0"/>
              </a:rPr>
              <a:t>Condensor</a:t>
            </a:r>
            <a:r>
              <a:rPr lang="en-US" sz="800" dirty="0" smtClean="0">
                <a:latin typeface="Verdana" pitchFamily="34" charset="0"/>
              </a:rPr>
              <a:t>           SCR = Selective Catalytic Reduction Control </a:t>
            </a:r>
            <a:br>
              <a:rPr lang="en-US" sz="800" dirty="0" smtClean="0">
                <a:latin typeface="Verdana" pitchFamily="34" charset="0"/>
              </a:rPr>
            </a:br>
            <a:r>
              <a:rPr lang="en-US" sz="800" dirty="0" smtClean="0">
                <a:latin typeface="Verdana" pitchFamily="34" charset="0"/>
              </a:rPr>
              <a:t>Gas = Fuel Switch from Coal to Gas    LSD = Lime Spray Dryer</a:t>
            </a:r>
            <a:endParaRPr lang="en-US" sz="800" dirty="0">
              <a:latin typeface="Verdana" pitchFamily="34" charset="0"/>
            </a:endParaRPr>
          </a:p>
        </p:txBody>
      </p:sp>
      <p:pic>
        <p:nvPicPr>
          <p:cNvPr id="22529" name="Picture 1"/>
          <p:cNvPicPr>
            <a:picLocks noChangeAspect="1" noChangeArrowheads="1"/>
          </p:cNvPicPr>
          <p:nvPr/>
        </p:nvPicPr>
        <p:blipFill>
          <a:blip r:embed="rId3"/>
          <a:srcRect/>
          <a:stretch>
            <a:fillRect/>
          </a:stretch>
        </p:blipFill>
        <p:spPr bwMode="auto">
          <a:xfrm>
            <a:off x="192087" y="4356100"/>
            <a:ext cx="4913313" cy="2209800"/>
          </a:xfrm>
          <a:prstGeom prst="rect">
            <a:avLst/>
          </a:prstGeom>
          <a:solidFill>
            <a:schemeClr val="bg1"/>
          </a:solidFill>
          <a:ln w="9525">
            <a:noFill/>
            <a:miter lim="800000"/>
            <a:headEnd/>
            <a:tailEnd/>
          </a:ln>
          <a:effectLst/>
        </p:spPr>
      </p:pic>
      <p:pic>
        <p:nvPicPr>
          <p:cNvPr id="22530" name="Picture 2"/>
          <p:cNvPicPr>
            <a:picLocks noChangeAspect="1" noChangeArrowheads="1"/>
          </p:cNvPicPr>
          <p:nvPr/>
        </p:nvPicPr>
        <p:blipFill>
          <a:blip r:embed="rId4"/>
          <a:srcRect/>
          <a:stretch>
            <a:fillRect/>
          </a:stretch>
        </p:blipFill>
        <p:spPr bwMode="auto">
          <a:xfrm>
            <a:off x="5486400" y="4343400"/>
            <a:ext cx="2989263" cy="954087"/>
          </a:xfrm>
          <a:prstGeom prst="rect">
            <a:avLst/>
          </a:prstGeom>
          <a:solidFill>
            <a:schemeClr val="bg1"/>
          </a:solidFill>
          <a:ln w="9525">
            <a:noFill/>
            <a:miter lim="800000"/>
            <a:headEnd/>
            <a:tailEnd/>
          </a:ln>
          <a:effectLst/>
        </p:spPr>
      </p:pic>
      <p:pic>
        <p:nvPicPr>
          <p:cNvPr id="22531" name="Picture 3"/>
          <p:cNvPicPr>
            <a:picLocks noChangeAspect="1" noChangeArrowheads="1"/>
          </p:cNvPicPr>
          <p:nvPr/>
        </p:nvPicPr>
        <p:blipFill>
          <a:blip r:embed="rId5"/>
          <a:srcRect/>
          <a:stretch>
            <a:fillRect/>
          </a:stretch>
        </p:blipFill>
        <p:spPr bwMode="auto">
          <a:xfrm>
            <a:off x="5486400" y="5638800"/>
            <a:ext cx="2989263" cy="796925"/>
          </a:xfrm>
          <a:prstGeom prst="rect">
            <a:avLst/>
          </a:prstGeom>
          <a:solidFill>
            <a:schemeClr val="bg1"/>
          </a:solidFill>
          <a:ln w="9525">
            <a:noFill/>
            <a:miter lim="800000"/>
            <a:headEnd/>
            <a:tailEnd/>
          </a:ln>
          <a:effectLst/>
        </p:spPr>
      </p:pic>
      <p:pic>
        <p:nvPicPr>
          <p:cNvPr id="22532" name="Picture 4"/>
          <p:cNvPicPr>
            <a:picLocks noChangeAspect="1" noChangeArrowheads="1"/>
          </p:cNvPicPr>
          <p:nvPr/>
        </p:nvPicPr>
        <p:blipFill>
          <a:blip r:embed="rId6"/>
          <a:srcRect/>
          <a:stretch>
            <a:fillRect/>
          </a:stretch>
        </p:blipFill>
        <p:spPr bwMode="auto">
          <a:xfrm>
            <a:off x="914400" y="1066800"/>
            <a:ext cx="6196013" cy="2681287"/>
          </a:xfrm>
          <a:prstGeom prst="rect">
            <a:avLst/>
          </a:prstGeom>
          <a:solidFill>
            <a:schemeClr val="bg1"/>
          </a:solidFill>
          <a:ln w="9525">
            <a:noFill/>
            <a:miter lim="800000"/>
            <a:headEnd/>
            <a:tailEnd/>
          </a:ln>
          <a:effectLst/>
        </p:spPr>
      </p:pic>
      <p:pic>
        <p:nvPicPr>
          <p:cNvPr id="22533" name="Picture 5"/>
          <p:cNvPicPr>
            <a:picLocks noChangeAspect="1" noChangeArrowheads="1"/>
          </p:cNvPicPr>
          <p:nvPr/>
        </p:nvPicPr>
        <p:blipFill>
          <a:blip r:embed="rId7"/>
          <a:srcRect/>
          <a:stretch>
            <a:fillRect/>
          </a:stretch>
        </p:blipFill>
        <p:spPr bwMode="auto">
          <a:xfrm>
            <a:off x="6188075" y="1828800"/>
            <a:ext cx="2346325" cy="325437"/>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3"/>
          <a:srcRect l="2991" r="5981"/>
          <a:stretch>
            <a:fillRect/>
          </a:stretch>
        </p:blipFill>
        <p:spPr bwMode="auto">
          <a:xfrm>
            <a:off x="0" y="955319"/>
            <a:ext cx="5424412" cy="4947362"/>
          </a:xfrm>
          <a:prstGeom prst="rect">
            <a:avLst/>
          </a:prstGeom>
          <a:noFill/>
          <a:ln w="9525">
            <a:noFill/>
            <a:miter lim="800000"/>
            <a:headEnd/>
            <a:tailEnd/>
          </a:ln>
          <a:effectLst/>
        </p:spPr>
      </p:pic>
      <p:sp>
        <p:nvSpPr>
          <p:cNvPr id="2" name="Title 1"/>
          <p:cNvSpPr>
            <a:spLocks noGrp="1"/>
          </p:cNvSpPr>
          <p:nvPr>
            <p:ph type="title"/>
          </p:nvPr>
        </p:nvSpPr>
        <p:spPr>
          <a:xfrm>
            <a:off x="711200" y="171450"/>
            <a:ext cx="7772400" cy="965200"/>
          </a:xfrm>
        </p:spPr>
        <p:txBody>
          <a:bodyPr/>
          <a:lstStyle/>
          <a:p>
            <a:r>
              <a:rPr lang="en-US" dirty="0" smtClean="0"/>
              <a:t>Decisions on </a:t>
            </a:r>
            <a:r>
              <a:rPr lang="en-US" dirty="0" err="1" smtClean="0"/>
              <a:t>PSCo</a:t>
            </a:r>
            <a:r>
              <a:rPr lang="en-US" dirty="0" smtClean="0"/>
              <a:t> Plants</a:t>
            </a:r>
            <a:endParaRPr lang="en-US" dirty="0"/>
          </a:p>
        </p:txBody>
      </p:sp>
      <p:graphicFrame>
        <p:nvGraphicFramePr>
          <p:cNvPr id="5" name="Table 4"/>
          <p:cNvGraphicFramePr>
            <a:graphicFrameLocks noGrp="1"/>
          </p:cNvGraphicFramePr>
          <p:nvPr/>
        </p:nvGraphicFramePr>
        <p:xfrm>
          <a:off x="5175250" y="1800225"/>
          <a:ext cx="3679825" cy="4705338"/>
        </p:xfrm>
        <a:graphic>
          <a:graphicData uri="http://schemas.openxmlformats.org/drawingml/2006/table">
            <a:tbl>
              <a:tblPr>
                <a:tableStyleId>{16D9F66E-5EB9-4882-86FB-DCBF35E3C3E4}</a:tableStyleId>
              </a:tblPr>
              <a:tblGrid>
                <a:gridCol w="990722"/>
                <a:gridCol w="904944"/>
                <a:gridCol w="1003589"/>
                <a:gridCol w="780570"/>
              </a:tblGrid>
              <a:tr h="427758">
                <a:tc>
                  <a:txBody>
                    <a:bodyPr/>
                    <a:lstStyle/>
                    <a:p>
                      <a:pPr marL="0" marR="0" algn="ctr">
                        <a:spcBef>
                          <a:spcPts val="1800"/>
                        </a:spcBef>
                        <a:spcAft>
                          <a:spcPts val="600"/>
                        </a:spcAft>
                      </a:pPr>
                      <a:r>
                        <a:rPr lang="en-US" sz="1200" dirty="0"/>
                        <a:t>Unit</a:t>
                      </a:r>
                      <a:endParaRPr lang="en-US" sz="1200" dirty="0">
                        <a:latin typeface="Times New Roman"/>
                        <a:ea typeface="Times New Roman"/>
                      </a:endParaRPr>
                    </a:p>
                  </a:txBody>
                  <a:tcPr marL="68580" marR="68580" marT="0" marB="0" anchor="ctr">
                    <a:solidFill>
                      <a:schemeClr val="accent1"/>
                    </a:solidFill>
                  </a:tcPr>
                </a:tc>
                <a:tc>
                  <a:txBody>
                    <a:bodyPr/>
                    <a:lstStyle/>
                    <a:p>
                      <a:pPr marL="0" marR="0" algn="ctr">
                        <a:spcBef>
                          <a:spcPts val="1800"/>
                        </a:spcBef>
                        <a:spcAft>
                          <a:spcPts val="600"/>
                        </a:spcAft>
                      </a:pPr>
                      <a:r>
                        <a:rPr lang="en-US" sz="1200" dirty="0"/>
                        <a:t>Size</a:t>
                      </a:r>
                      <a:endParaRPr lang="en-US" sz="1200" dirty="0">
                        <a:latin typeface="Times New Roman"/>
                        <a:ea typeface="Times New Roman"/>
                      </a:endParaRPr>
                    </a:p>
                  </a:txBody>
                  <a:tcPr marL="68580" marR="68580" marT="0" marB="0" anchor="ctr">
                    <a:solidFill>
                      <a:schemeClr val="accent1"/>
                    </a:solidFill>
                  </a:tcPr>
                </a:tc>
                <a:tc>
                  <a:txBody>
                    <a:bodyPr/>
                    <a:lstStyle/>
                    <a:p>
                      <a:pPr marL="0" marR="0" algn="ctr">
                        <a:spcBef>
                          <a:spcPts val="1800"/>
                        </a:spcBef>
                        <a:spcAft>
                          <a:spcPts val="600"/>
                        </a:spcAft>
                      </a:pPr>
                      <a:r>
                        <a:rPr lang="en-US" sz="1200" dirty="0"/>
                        <a:t>Action</a:t>
                      </a:r>
                      <a:endParaRPr lang="en-US" sz="1200" dirty="0">
                        <a:latin typeface="Times New Roman"/>
                        <a:ea typeface="Times New Roman"/>
                      </a:endParaRPr>
                    </a:p>
                  </a:txBody>
                  <a:tcPr marL="68580" marR="68580" marT="0" marB="0" anchor="ctr">
                    <a:solidFill>
                      <a:schemeClr val="accent1"/>
                    </a:solidFill>
                  </a:tcPr>
                </a:tc>
                <a:tc>
                  <a:txBody>
                    <a:bodyPr/>
                    <a:lstStyle/>
                    <a:p>
                      <a:pPr marL="0" marR="0" algn="ctr">
                        <a:spcBef>
                          <a:spcPts val="1800"/>
                        </a:spcBef>
                        <a:spcAft>
                          <a:spcPts val="600"/>
                        </a:spcAft>
                      </a:pPr>
                      <a:r>
                        <a:rPr lang="en-US" sz="1200" dirty="0"/>
                        <a:t>Date</a:t>
                      </a:r>
                      <a:endParaRPr lang="en-US" sz="1200" dirty="0">
                        <a:latin typeface="Times New Roman"/>
                        <a:ea typeface="Times New Roman"/>
                      </a:endParaRPr>
                    </a:p>
                  </a:txBody>
                  <a:tcPr marL="68580" marR="68580" marT="0" marB="0" anchor="ctr">
                    <a:solidFill>
                      <a:schemeClr val="accent1"/>
                    </a:solidFill>
                  </a:tcPr>
                </a:tc>
              </a:tr>
              <a:tr h="427758">
                <a:tc>
                  <a:txBody>
                    <a:bodyPr/>
                    <a:lstStyle/>
                    <a:p>
                      <a:pPr marL="0" marR="0" algn="ctr">
                        <a:spcBef>
                          <a:spcPts val="1800"/>
                        </a:spcBef>
                        <a:spcAft>
                          <a:spcPts val="600"/>
                        </a:spcAft>
                      </a:pPr>
                      <a:r>
                        <a:rPr lang="en-US" sz="1200" dirty="0"/>
                        <a:t>Cherokee 1</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107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Retirement</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a:t>2011</a:t>
                      </a:r>
                      <a:endParaRPr lang="en-US" sz="120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dirty="0"/>
                        <a:t>Cherokee 2</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106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Retirement</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2011</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dirty="0"/>
                        <a:t>Cherokee 3</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152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Retirement</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2015</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a:t>Cherokee 4</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352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Conversion</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2017</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dirty="0"/>
                        <a:t>Arapahoe 3</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a:t>45 MW</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Retirement</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2013</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a:t>Arapahoe 4</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111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Conversion</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2014</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a:t>Valmont 5</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186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Retirement</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2017</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a:t>Hayden 1</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139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Controls</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2015</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a:t>Hayden 2</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98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Controls</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2016</a:t>
                      </a:r>
                      <a:endParaRPr lang="en-US" sz="1200" dirty="0">
                        <a:latin typeface="Times New Roman"/>
                        <a:ea typeface="Times New Roman"/>
                      </a:endParaRPr>
                    </a:p>
                  </a:txBody>
                  <a:tcPr marL="68580" marR="68580" marT="0" marB="0" anchor="ctr"/>
                </a:tc>
              </a:tr>
              <a:tr h="427758">
                <a:tc>
                  <a:txBody>
                    <a:bodyPr/>
                    <a:lstStyle/>
                    <a:p>
                      <a:pPr marL="0" marR="0" algn="ctr">
                        <a:spcBef>
                          <a:spcPts val="1800"/>
                        </a:spcBef>
                        <a:spcAft>
                          <a:spcPts val="600"/>
                        </a:spcAft>
                      </a:pPr>
                      <a:r>
                        <a:rPr lang="en-US" sz="1200"/>
                        <a:t>Pawnee</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505 MW</a:t>
                      </a:r>
                      <a:endParaRPr lang="en-US" sz="1200" dirty="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a:t>Controls</a:t>
                      </a:r>
                      <a:endParaRPr lang="en-US" sz="1200">
                        <a:latin typeface="Times New Roman"/>
                        <a:ea typeface="Times New Roman"/>
                      </a:endParaRPr>
                    </a:p>
                  </a:txBody>
                  <a:tcPr marL="68580" marR="68580" marT="0" marB="0" anchor="ctr"/>
                </a:tc>
                <a:tc>
                  <a:txBody>
                    <a:bodyPr/>
                    <a:lstStyle/>
                    <a:p>
                      <a:pPr marL="0" marR="0" algn="ctr">
                        <a:spcBef>
                          <a:spcPts val="1800"/>
                        </a:spcBef>
                        <a:spcAft>
                          <a:spcPts val="600"/>
                        </a:spcAft>
                      </a:pPr>
                      <a:r>
                        <a:rPr lang="en-US" sz="1200" dirty="0"/>
                        <a:t>2014</a:t>
                      </a:r>
                      <a:endParaRPr lang="en-US" sz="1200" dirty="0">
                        <a:latin typeface="Times New Roman"/>
                        <a:ea typeface="Times New Roman"/>
                      </a:endParaRPr>
                    </a:p>
                  </a:txBody>
                  <a:tcPr marL="68580" marR="68580" marT="0" marB="0" anchor="ctr"/>
                </a:tc>
              </a:tr>
            </a:tbl>
          </a:graphicData>
        </a:graphic>
      </p:graphicFrame>
      <p:sp>
        <p:nvSpPr>
          <p:cNvPr id="7" name="TextBox 6"/>
          <p:cNvSpPr txBox="1"/>
          <p:nvPr/>
        </p:nvSpPr>
        <p:spPr>
          <a:xfrm>
            <a:off x="168275" y="5701040"/>
            <a:ext cx="3619500" cy="261610"/>
          </a:xfrm>
          <a:prstGeom prst="rect">
            <a:avLst/>
          </a:prstGeom>
          <a:noFill/>
        </p:spPr>
        <p:txBody>
          <a:bodyPr wrap="square" rtlCol="0">
            <a:spAutoFit/>
          </a:bodyPr>
          <a:lstStyle/>
          <a:p>
            <a:r>
              <a:rPr lang="en-US" sz="1100" dirty="0" smtClean="0">
                <a:solidFill>
                  <a:schemeClr val="tx1"/>
                </a:solidFill>
              </a:rPr>
              <a:t>Source: Xcel Energy – Summary Report for Investors 2009</a:t>
            </a:r>
            <a:endParaRPr lang="en-US" sz="1100" dirty="0">
              <a:solidFill>
                <a:schemeClr val="tx1"/>
              </a:solidFill>
            </a:endParaRPr>
          </a:p>
        </p:txBody>
      </p:sp>
      <p:sp>
        <p:nvSpPr>
          <p:cNvPr id="10" name="Oval 9"/>
          <p:cNvSpPr/>
          <p:nvPr/>
        </p:nvSpPr>
        <p:spPr bwMode="auto">
          <a:xfrm>
            <a:off x="3305175" y="2524125"/>
            <a:ext cx="422275" cy="36195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3" name="Oval 12"/>
          <p:cNvSpPr/>
          <p:nvPr/>
        </p:nvSpPr>
        <p:spPr bwMode="auto">
          <a:xfrm>
            <a:off x="2882900" y="2101850"/>
            <a:ext cx="422275" cy="36195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4" name="Oval 13"/>
          <p:cNvSpPr/>
          <p:nvPr/>
        </p:nvSpPr>
        <p:spPr bwMode="auto">
          <a:xfrm>
            <a:off x="2822575" y="2705100"/>
            <a:ext cx="422275" cy="36195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5" name="Oval 14"/>
          <p:cNvSpPr/>
          <p:nvPr/>
        </p:nvSpPr>
        <p:spPr bwMode="auto">
          <a:xfrm>
            <a:off x="1435100" y="1558925"/>
            <a:ext cx="422275" cy="36195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6" name="Oval 15"/>
          <p:cNvSpPr/>
          <p:nvPr/>
        </p:nvSpPr>
        <p:spPr bwMode="auto">
          <a:xfrm>
            <a:off x="4149725" y="2162175"/>
            <a:ext cx="422275" cy="36195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7" name="Right Arrow 16"/>
          <p:cNvSpPr/>
          <p:nvPr/>
        </p:nvSpPr>
        <p:spPr bwMode="auto">
          <a:xfrm>
            <a:off x="4572000" y="2343150"/>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8" name="Right Arrow 17"/>
          <p:cNvSpPr/>
          <p:nvPr/>
        </p:nvSpPr>
        <p:spPr bwMode="auto">
          <a:xfrm>
            <a:off x="4572000" y="2753550"/>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19" name="Right Arrow 18"/>
          <p:cNvSpPr/>
          <p:nvPr/>
        </p:nvSpPr>
        <p:spPr bwMode="auto">
          <a:xfrm>
            <a:off x="4572000" y="3175825"/>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0" name="Right Arrow 19"/>
          <p:cNvSpPr/>
          <p:nvPr/>
        </p:nvSpPr>
        <p:spPr bwMode="auto">
          <a:xfrm>
            <a:off x="4572000" y="3622800"/>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1" name="Right Arrow 20"/>
          <p:cNvSpPr/>
          <p:nvPr/>
        </p:nvSpPr>
        <p:spPr bwMode="auto">
          <a:xfrm>
            <a:off x="4572000" y="4044125"/>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2" name="Right Arrow 21"/>
          <p:cNvSpPr/>
          <p:nvPr/>
        </p:nvSpPr>
        <p:spPr bwMode="auto">
          <a:xfrm>
            <a:off x="4572000" y="4442650"/>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3" name="Right Arrow 22"/>
          <p:cNvSpPr/>
          <p:nvPr/>
        </p:nvSpPr>
        <p:spPr bwMode="auto">
          <a:xfrm>
            <a:off x="4572000" y="4864925"/>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4" name="Right Arrow 23"/>
          <p:cNvSpPr/>
          <p:nvPr/>
        </p:nvSpPr>
        <p:spPr bwMode="auto">
          <a:xfrm>
            <a:off x="4572000" y="5287200"/>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5" name="Right Arrow 24"/>
          <p:cNvSpPr/>
          <p:nvPr/>
        </p:nvSpPr>
        <p:spPr bwMode="auto">
          <a:xfrm>
            <a:off x="4572000" y="5721350"/>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
        <p:nvSpPr>
          <p:cNvPr id="26" name="Right Arrow 25"/>
          <p:cNvSpPr/>
          <p:nvPr/>
        </p:nvSpPr>
        <p:spPr bwMode="auto">
          <a:xfrm>
            <a:off x="4572000" y="6143625"/>
            <a:ext cx="542925" cy="301625"/>
          </a:xfrm>
          <a:prstGeom prst="rightArrow">
            <a:avLst/>
          </a:prstGeom>
          <a:solidFill>
            <a:srgbClr val="FF00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3200" b="0" i="0" u="none" strike="noStrike" cap="none" normalizeH="0" baseline="0" smtClean="0">
              <a:ln>
                <a:noFill/>
              </a:ln>
              <a:solidFill>
                <a:srgbClr val="66FFFF"/>
              </a:solidFill>
              <a:effectLst/>
              <a:latin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231775"/>
            <a:ext cx="7772400" cy="1143000"/>
          </a:xfrm>
        </p:spPr>
        <p:txBody>
          <a:bodyPr/>
          <a:lstStyle/>
          <a:p>
            <a:r>
              <a:rPr lang="en-US" dirty="0" smtClean="0"/>
              <a:t>Colorado Coal Mining</a:t>
            </a:r>
            <a:endParaRPr lang="en-US" dirty="0"/>
          </a:p>
        </p:txBody>
      </p:sp>
      <p:sp>
        <p:nvSpPr>
          <p:cNvPr id="3" name="Rectangle 2"/>
          <p:cNvSpPr/>
          <p:nvPr/>
        </p:nvSpPr>
        <p:spPr>
          <a:xfrm>
            <a:off x="2159000" y="6581001"/>
            <a:ext cx="6858000" cy="276999"/>
          </a:xfrm>
          <a:prstGeom prst="rect">
            <a:avLst/>
          </a:prstGeom>
          <a:solidFill>
            <a:schemeClr val="bg2">
              <a:lumMod val="40000"/>
              <a:lumOff val="60000"/>
            </a:schemeClr>
          </a:solidFill>
        </p:spPr>
        <p:txBody>
          <a:bodyPr wrap="square">
            <a:spAutoFit/>
          </a:bodyPr>
          <a:lstStyle/>
          <a:p>
            <a:r>
              <a:rPr lang="en-US" sz="1200" dirty="0" smtClean="0">
                <a:solidFill>
                  <a:schemeClr val="tx1"/>
                </a:solidFill>
              </a:rPr>
              <a:t>Source: http://wvrhrc.hsc.wvu.edu/images/coal_mining_atlas_1994-2005_colorado.jpg</a:t>
            </a:r>
            <a:endParaRPr lang="en-US" sz="1200" dirty="0">
              <a:solidFill>
                <a:schemeClr val="tx1"/>
              </a:solidFill>
            </a:endParaRPr>
          </a:p>
        </p:txBody>
      </p:sp>
      <p:pic>
        <p:nvPicPr>
          <p:cNvPr id="45058" name="Picture 2"/>
          <p:cNvPicPr>
            <a:picLocks noChangeAspect="1" noChangeArrowheads="1"/>
          </p:cNvPicPr>
          <p:nvPr/>
        </p:nvPicPr>
        <p:blipFill>
          <a:blip r:embed="rId3" cstate="print"/>
          <a:srcRect l="20000" t="15294" r="23636" b="30588"/>
          <a:stretch>
            <a:fillRect/>
          </a:stretch>
        </p:blipFill>
        <p:spPr bwMode="auto">
          <a:xfrm>
            <a:off x="409575" y="1550102"/>
            <a:ext cx="6575425" cy="4878516"/>
          </a:xfrm>
          <a:prstGeom prst="rect">
            <a:avLst/>
          </a:prstGeom>
          <a:noFill/>
          <a:ln w="9525">
            <a:noFill/>
            <a:miter lim="800000"/>
            <a:headEnd/>
            <a:tailEnd/>
          </a:ln>
          <a:effectLst/>
        </p:spPr>
      </p:pic>
      <p:pic>
        <p:nvPicPr>
          <p:cNvPr id="7" name="Picture 6" descr="http://wvrhrc.hsc.wvu.edu/images/coal_mining_atlas_1994-2005_colorado.jpg"/>
          <p:cNvPicPr/>
          <p:nvPr/>
        </p:nvPicPr>
        <p:blipFill>
          <a:blip r:embed="rId4" cstate="print"/>
          <a:srcRect l="75000" t="66235" r="3636" b="5294"/>
          <a:stretch>
            <a:fillRect/>
          </a:stretch>
        </p:blipFill>
        <p:spPr bwMode="auto">
          <a:xfrm>
            <a:off x="5718175" y="2584450"/>
            <a:ext cx="2352675" cy="20510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p:cNvPicPr>
            <a:picLocks noChangeAspect="1" noChangeArrowheads="1"/>
          </p:cNvPicPr>
          <p:nvPr/>
        </p:nvPicPr>
        <p:blipFill>
          <a:blip r:embed="rId3"/>
          <a:srcRect/>
          <a:stretch>
            <a:fillRect/>
          </a:stretch>
        </p:blipFill>
        <p:spPr bwMode="auto">
          <a:xfrm>
            <a:off x="168275" y="171450"/>
            <a:ext cx="5210175" cy="5391150"/>
          </a:xfrm>
          <a:prstGeom prst="rect">
            <a:avLst/>
          </a:prstGeom>
          <a:noFill/>
          <a:ln w="9525">
            <a:noFill/>
            <a:miter lim="800000"/>
            <a:headEnd/>
            <a:tailEnd/>
          </a:ln>
          <a:effectLst/>
        </p:spPr>
      </p:pic>
      <p:pic>
        <p:nvPicPr>
          <p:cNvPr id="3" name="Picture 2"/>
          <p:cNvPicPr/>
          <p:nvPr/>
        </p:nvPicPr>
        <p:blipFill>
          <a:blip r:embed="rId4" cstate="print"/>
          <a:srcRect/>
          <a:stretch>
            <a:fillRect/>
          </a:stretch>
        </p:blipFill>
        <p:spPr bwMode="auto">
          <a:xfrm>
            <a:off x="590550" y="1739900"/>
            <a:ext cx="5391150" cy="4979087"/>
          </a:xfrm>
          <a:prstGeom prst="rect">
            <a:avLst/>
          </a:prstGeom>
          <a:noFill/>
          <a:ln w="9525">
            <a:noFill/>
            <a:miter lim="800000"/>
            <a:headEnd/>
            <a:tailEnd/>
          </a:ln>
        </p:spPr>
      </p:pic>
      <p:pic>
        <p:nvPicPr>
          <p:cNvPr id="46086" name="Picture 6"/>
          <p:cNvPicPr>
            <a:picLocks noChangeAspect="1" noChangeArrowheads="1"/>
          </p:cNvPicPr>
          <p:nvPr/>
        </p:nvPicPr>
        <p:blipFill>
          <a:blip r:embed="rId5"/>
          <a:srcRect/>
          <a:stretch>
            <a:fillRect/>
          </a:stretch>
        </p:blipFill>
        <p:spPr bwMode="auto">
          <a:xfrm>
            <a:off x="3968750" y="171450"/>
            <a:ext cx="4780897" cy="5227637"/>
          </a:xfrm>
          <a:prstGeom prst="rect">
            <a:avLst/>
          </a:prstGeom>
          <a:noFill/>
          <a:ln w="9525">
            <a:noFill/>
            <a:miter lim="800000"/>
            <a:headEnd/>
            <a:tailEnd/>
          </a:ln>
          <a:effectLst/>
        </p:spPr>
      </p:pic>
      <p:pic>
        <p:nvPicPr>
          <p:cNvPr id="46087" name="Picture 7"/>
          <p:cNvPicPr>
            <a:picLocks noChangeAspect="1" noChangeArrowheads="1"/>
          </p:cNvPicPr>
          <p:nvPr/>
        </p:nvPicPr>
        <p:blipFill>
          <a:blip r:embed="rId6"/>
          <a:srcRect/>
          <a:stretch>
            <a:fillRect/>
          </a:stretch>
        </p:blipFill>
        <p:spPr bwMode="auto">
          <a:xfrm>
            <a:off x="3805424" y="1981200"/>
            <a:ext cx="5338576" cy="4876800"/>
          </a:xfrm>
          <a:prstGeom prst="rect">
            <a:avLst/>
          </a:prstGeom>
          <a:noFill/>
          <a:ln w="9525">
            <a:noFill/>
            <a:miter lim="800000"/>
            <a:headEnd/>
            <a:tailEnd/>
          </a:ln>
          <a:effectLst/>
        </p:spPr>
      </p:pic>
      <p:pic>
        <p:nvPicPr>
          <p:cNvPr id="46088" name="Picture 8"/>
          <p:cNvPicPr>
            <a:picLocks noChangeAspect="1" noChangeArrowheads="1"/>
          </p:cNvPicPr>
          <p:nvPr/>
        </p:nvPicPr>
        <p:blipFill>
          <a:blip r:embed="rId7"/>
          <a:srcRect/>
          <a:stretch>
            <a:fillRect/>
          </a:stretch>
        </p:blipFill>
        <p:spPr bwMode="auto">
          <a:xfrm>
            <a:off x="63986" y="473076"/>
            <a:ext cx="8925874" cy="5972174"/>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0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0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smtClean="0"/>
              <a:t>Long Term Natural Gas Contracts</a:t>
            </a:r>
          </a:p>
        </p:txBody>
      </p:sp>
      <p:sp>
        <p:nvSpPr>
          <p:cNvPr id="38914" name="Rectangle 3"/>
          <p:cNvSpPr>
            <a:spLocks noChangeArrowheads="1"/>
          </p:cNvSpPr>
          <p:nvPr/>
        </p:nvSpPr>
        <p:spPr bwMode="auto">
          <a:xfrm>
            <a:off x="168275" y="-15330488"/>
            <a:ext cx="8686800" cy="3940175"/>
          </a:xfrm>
          <a:prstGeom prst="rect">
            <a:avLst/>
          </a:prstGeom>
          <a:noFill/>
          <a:ln w="9525">
            <a:noFill/>
            <a:miter lim="800000"/>
            <a:headEnd/>
            <a:tailEnd/>
          </a:ln>
        </p:spPr>
        <p:txBody>
          <a:bodyPr>
            <a:spAutoFit/>
          </a:bodyPr>
          <a:lstStyle/>
          <a:p>
            <a:pPr algn="ctr" eaLnBrk="0" hangingPunct="0">
              <a:spcBef>
                <a:spcPct val="50000"/>
              </a:spcBef>
            </a:pPr>
            <a:r>
              <a:rPr lang="en-US" sz="1000" dirty="0"/>
              <a:t>(4) THE UTILITY MAY ENTER INTO LONG-TERM GAS SUPPLY</a:t>
            </a:r>
          </a:p>
          <a:p>
            <a:pPr algn="ctr" eaLnBrk="0" hangingPunct="0">
              <a:spcBef>
                <a:spcPct val="50000"/>
              </a:spcBef>
            </a:pPr>
            <a:r>
              <a:rPr lang="en-US" sz="1000" dirty="0"/>
              <a:t>AGREEMENTS TO IMPLEMENT THE REQUIREMENTS OF THIS PART 2. A</a:t>
            </a:r>
          </a:p>
          <a:p>
            <a:pPr algn="ctr" eaLnBrk="0" hangingPunct="0">
              <a:spcBef>
                <a:spcPct val="50000"/>
              </a:spcBef>
            </a:pPr>
            <a:r>
              <a:rPr lang="en-US" sz="1000" dirty="0"/>
              <a:t>LONG-TERM GAS SUPPLY AGREEMENT IS AN AGREEMENT WITH A TERM OF</a:t>
            </a:r>
          </a:p>
          <a:p>
            <a:pPr algn="ctr" eaLnBrk="0" hangingPunct="0">
              <a:spcBef>
                <a:spcPct val="50000"/>
              </a:spcBef>
            </a:pPr>
            <a:r>
              <a:rPr lang="en-US" sz="1000" dirty="0"/>
              <a:t>NOT LESS THAN THREE YEARS OR MORE THAN TWENTY YEARS. ALL</a:t>
            </a:r>
          </a:p>
          <a:p>
            <a:pPr algn="ctr" eaLnBrk="0" hangingPunct="0">
              <a:spcBef>
                <a:spcPct val="50000"/>
              </a:spcBef>
            </a:pPr>
            <a:r>
              <a:rPr lang="en-US" sz="1000" dirty="0"/>
              <a:t>LONG-TERM GAS SUPPLY AGREEMENTS MAY BE FILED WITH THE COMMISSION</a:t>
            </a:r>
          </a:p>
          <a:p>
            <a:pPr algn="ctr" eaLnBrk="0" hangingPunct="0">
              <a:spcBef>
                <a:spcPct val="50000"/>
              </a:spcBef>
            </a:pPr>
            <a:r>
              <a:rPr lang="en-US" sz="1000" dirty="0"/>
              <a:t>FOR REVIEW AND APPROVAL. THE COMMISSION SHALL DETERMINE WHETHER</a:t>
            </a:r>
          </a:p>
          <a:p>
            <a:pPr algn="ctr" eaLnBrk="0" hangingPunct="0">
              <a:spcBef>
                <a:spcPct val="50000"/>
              </a:spcBef>
            </a:pPr>
            <a:r>
              <a:rPr lang="en-US" sz="1000" dirty="0"/>
              <a:t>THE UTILITY ACTED PRUDENTLY BY ENTERING INTO THE SPECIFIC</a:t>
            </a:r>
          </a:p>
          <a:p>
            <a:pPr algn="ctr" eaLnBrk="0" hangingPunct="0">
              <a:spcBef>
                <a:spcPct val="50000"/>
              </a:spcBef>
            </a:pPr>
            <a:r>
              <a:rPr lang="en-US" sz="1000" dirty="0"/>
              <a:t>AGREEMENT, WHETHER THE PROPOSED AGREEMENT APPEARS TO BE</a:t>
            </a:r>
          </a:p>
          <a:p>
            <a:pPr algn="ctr" eaLnBrk="0" hangingPunct="0">
              <a:spcBef>
                <a:spcPct val="50000"/>
              </a:spcBef>
            </a:pPr>
            <a:r>
              <a:rPr lang="en-US" sz="1000" dirty="0"/>
              <a:t>BENEFICIAL TO CONSUMERS, AND WHETHER THE AGREEMENT IS IN THE</a:t>
            </a:r>
          </a:p>
          <a:p>
            <a:pPr algn="ctr" eaLnBrk="0" hangingPunct="0">
              <a:spcBef>
                <a:spcPct val="50000"/>
              </a:spcBef>
            </a:pPr>
            <a:r>
              <a:rPr lang="en-US" sz="1000" dirty="0"/>
              <a:t>PUBLIC INTEREST. IF AN AGREEMENT IS APPROVED, THE UTILITY IS ENTITLED</a:t>
            </a:r>
          </a:p>
          <a:p>
            <a:pPr algn="ctr" eaLnBrk="0" hangingPunct="0">
              <a:spcBef>
                <a:spcPct val="50000"/>
              </a:spcBef>
            </a:pPr>
            <a:r>
              <a:rPr lang="en-US" sz="1000" dirty="0"/>
              <a:t>TO RECOVER THROUGH RATES THE COSTS IT INCURS UNDER THE APPROVED</a:t>
            </a:r>
          </a:p>
          <a:p>
            <a:pPr algn="ctr" eaLnBrk="0" hangingPunct="0">
              <a:spcBef>
                <a:spcPct val="50000"/>
              </a:spcBef>
            </a:pPr>
            <a:r>
              <a:rPr lang="en-US" sz="1000" dirty="0"/>
              <a:t>AGREEMENT, AND ANY APPROVED AMENDMENTS TO THE AGREEMENT,</a:t>
            </a:r>
          </a:p>
          <a:p>
            <a:pPr algn="ctr" eaLnBrk="0" hangingPunct="0">
              <a:spcBef>
                <a:spcPct val="50000"/>
              </a:spcBef>
            </a:pPr>
            <a:r>
              <a:rPr lang="en-US" sz="1000" dirty="0"/>
              <a:t>NOTWITHSTANDING ANY CHANGE IN THE MARKET PRICE OF NATURAL GAS</a:t>
            </a:r>
          </a:p>
          <a:p>
            <a:pPr algn="ctr" eaLnBrk="0" hangingPunct="0">
              <a:spcBef>
                <a:spcPct val="50000"/>
              </a:spcBef>
            </a:pPr>
            <a:r>
              <a:rPr lang="en-US" sz="1000" dirty="0"/>
              <a:t>DURING THE TERM OF THE AGREEMENT. THE COMMISSION SHALL NOT</a:t>
            </a:r>
          </a:p>
          <a:p>
            <a:pPr algn="ctr" eaLnBrk="0" hangingPunct="0">
              <a:spcBef>
                <a:spcPct val="50000"/>
              </a:spcBef>
            </a:pPr>
            <a:r>
              <a:rPr lang="en-US" sz="1000" dirty="0"/>
              <a:t>REVERSE ITS APPROVAL OF THE LONG-TERM GAS AGREEMENT EVEN IF THE</a:t>
            </a:r>
          </a:p>
          <a:p>
            <a:pPr algn="ctr" eaLnBrk="0" hangingPunct="0">
              <a:spcBef>
                <a:spcPct val="50000"/>
              </a:spcBef>
            </a:pPr>
            <a:r>
              <a:rPr lang="en-US" sz="1000" dirty="0"/>
              <a:t>AGREEMENT PRICE IS HIGHER THAN A FUTURE MARKET PRICE OF NATURAL</a:t>
            </a:r>
          </a:p>
          <a:p>
            <a:pPr algn="ctr" eaLnBrk="0" hangingPunct="0">
              <a:spcBef>
                <a:spcPct val="50000"/>
              </a:spcBef>
            </a:pPr>
            <a:r>
              <a:rPr lang="en-US" sz="1000" dirty="0"/>
              <a:t>GAS.</a:t>
            </a:r>
          </a:p>
        </p:txBody>
      </p:sp>
      <p:pic>
        <p:nvPicPr>
          <p:cNvPr id="640003" name="Picture 3"/>
          <p:cNvPicPr>
            <a:picLocks noChangeAspect="1" noChangeArrowheads="1"/>
          </p:cNvPicPr>
          <p:nvPr/>
        </p:nvPicPr>
        <p:blipFill>
          <a:blip r:embed="rId3"/>
          <a:srcRect/>
          <a:stretch>
            <a:fillRect/>
          </a:stretch>
        </p:blipFill>
        <p:spPr bwMode="auto">
          <a:xfrm>
            <a:off x="952500" y="1619250"/>
            <a:ext cx="7451725" cy="4846638"/>
          </a:xfrm>
          <a:prstGeom prst="rect">
            <a:avLst/>
          </a:prstGeom>
          <a:noFill/>
          <a:ln w="76200" algn="ctr">
            <a:noFill/>
            <a:miter lim="800000"/>
            <a:headEnd/>
            <a:tailEnd/>
          </a:ln>
        </p:spPr>
      </p:pic>
      <p:cxnSp>
        <p:nvCxnSpPr>
          <p:cNvPr id="6" name="Straight Connector 5"/>
          <p:cNvCxnSpPr>
            <a:cxnSpLocks noChangeShapeType="1"/>
          </p:cNvCxnSpPr>
          <p:nvPr/>
        </p:nvCxnSpPr>
        <p:spPr bwMode="auto">
          <a:xfrm>
            <a:off x="2882900" y="4451350"/>
            <a:ext cx="5127625" cy="0"/>
          </a:xfrm>
          <a:prstGeom prst="line">
            <a:avLst/>
          </a:prstGeom>
          <a:noFill/>
          <a:ln w="31750" algn="ctr">
            <a:solidFill>
              <a:srgbClr val="FF0000"/>
            </a:solidFill>
            <a:round/>
            <a:headEnd/>
            <a:tailEnd/>
          </a:ln>
        </p:spPr>
      </p:cxnSp>
      <p:cxnSp>
        <p:nvCxnSpPr>
          <p:cNvPr id="7" name="Straight Connector 6"/>
          <p:cNvCxnSpPr>
            <a:cxnSpLocks noChangeShapeType="1"/>
          </p:cNvCxnSpPr>
          <p:nvPr/>
        </p:nvCxnSpPr>
        <p:spPr bwMode="auto">
          <a:xfrm>
            <a:off x="1193800" y="4737100"/>
            <a:ext cx="6858000" cy="0"/>
          </a:xfrm>
          <a:prstGeom prst="line">
            <a:avLst/>
          </a:prstGeom>
          <a:noFill/>
          <a:ln w="31750" algn="ctr">
            <a:solidFill>
              <a:srgbClr val="FF0000"/>
            </a:solidFill>
            <a:round/>
            <a:headEnd/>
            <a:tailEnd/>
          </a:ln>
        </p:spPr>
      </p:cxnSp>
      <p:cxnSp>
        <p:nvCxnSpPr>
          <p:cNvPr id="9" name="Straight Connector 8"/>
          <p:cNvCxnSpPr>
            <a:cxnSpLocks noChangeShapeType="1"/>
          </p:cNvCxnSpPr>
          <p:nvPr/>
        </p:nvCxnSpPr>
        <p:spPr bwMode="auto">
          <a:xfrm>
            <a:off x="1193800" y="4997450"/>
            <a:ext cx="6858000" cy="0"/>
          </a:xfrm>
          <a:prstGeom prst="line">
            <a:avLst/>
          </a:prstGeom>
          <a:noFill/>
          <a:ln w="31750" algn="ctr">
            <a:solidFill>
              <a:srgbClr val="FF0000"/>
            </a:solidFill>
            <a:round/>
            <a:headEnd/>
            <a:tailEnd/>
          </a:ln>
        </p:spPr>
      </p:cxnSp>
      <p:cxnSp>
        <p:nvCxnSpPr>
          <p:cNvPr id="10" name="Straight Connector 9"/>
          <p:cNvCxnSpPr>
            <a:cxnSpLocks noChangeShapeType="1"/>
          </p:cNvCxnSpPr>
          <p:nvPr/>
        </p:nvCxnSpPr>
        <p:spPr bwMode="auto">
          <a:xfrm>
            <a:off x="1193800" y="5267325"/>
            <a:ext cx="6858000" cy="0"/>
          </a:xfrm>
          <a:prstGeom prst="line">
            <a:avLst/>
          </a:prstGeom>
          <a:noFill/>
          <a:ln w="31750" algn="ctr">
            <a:solidFill>
              <a:srgbClr val="FF0000"/>
            </a:solidFill>
            <a:round/>
            <a:headEnd/>
            <a:tailEnd/>
          </a:ln>
        </p:spPr>
      </p:cxnSp>
      <p:cxnSp>
        <p:nvCxnSpPr>
          <p:cNvPr id="11" name="Straight Connector 10"/>
          <p:cNvCxnSpPr>
            <a:cxnSpLocks noChangeShapeType="1"/>
          </p:cNvCxnSpPr>
          <p:nvPr/>
        </p:nvCxnSpPr>
        <p:spPr bwMode="auto">
          <a:xfrm>
            <a:off x="1193800" y="5540375"/>
            <a:ext cx="3800475" cy="0"/>
          </a:xfrm>
          <a:prstGeom prst="line">
            <a:avLst/>
          </a:prstGeom>
          <a:noFill/>
          <a:ln w="31750" algn="ctr">
            <a:solidFill>
              <a:srgbClr val="FF0000"/>
            </a:solidFill>
            <a:round/>
            <a:headEnd/>
            <a:tailEnd/>
          </a:ln>
        </p:spPr>
      </p:cxnSp>
      <p:cxnSp>
        <p:nvCxnSpPr>
          <p:cNvPr id="12" name="Straight Connector 11"/>
          <p:cNvCxnSpPr>
            <a:cxnSpLocks noChangeShapeType="1"/>
          </p:cNvCxnSpPr>
          <p:nvPr/>
        </p:nvCxnSpPr>
        <p:spPr bwMode="auto">
          <a:xfrm>
            <a:off x="1193800" y="5822950"/>
            <a:ext cx="6858000" cy="0"/>
          </a:xfrm>
          <a:prstGeom prst="line">
            <a:avLst/>
          </a:prstGeom>
          <a:noFill/>
          <a:ln w="31750" algn="ctr">
            <a:solidFill>
              <a:srgbClr val="FF0000"/>
            </a:solidFill>
            <a:round/>
            <a:headEnd/>
            <a:tailEnd/>
          </a:ln>
        </p:spPr>
      </p:cxnSp>
      <p:cxnSp>
        <p:nvCxnSpPr>
          <p:cNvPr id="13" name="Straight Connector 12"/>
          <p:cNvCxnSpPr>
            <a:cxnSpLocks noChangeShapeType="1"/>
          </p:cNvCxnSpPr>
          <p:nvPr/>
        </p:nvCxnSpPr>
        <p:spPr bwMode="auto">
          <a:xfrm>
            <a:off x="1193800" y="6083300"/>
            <a:ext cx="6858000" cy="0"/>
          </a:xfrm>
          <a:prstGeom prst="line">
            <a:avLst/>
          </a:prstGeom>
          <a:noFill/>
          <a:ln w="31750" algn="ctr">
            <a:solidFill>
              <a:srgbClr val="FF0000"/>
            </a:solidFill>
            <a:round/>
            <a:headEnd/>
            <a:tailEnd/>
          </a:ln>
        </p:spPr>
      </p:cxnSp>
      <p:cxnSp>
        <p:nvCxnSpPr>
          <p:cNvPr id="14" name="Straight Connector 13"/>
          <p:cNvCxnSpPr>
            <a:cxnSpLocks noChangeShapeType="1"/>
          </p:cNvCxnSpPr>
          <p:nvPr/>
        </p:nvCxnSpPr>
        <p:spPr bwMode="auto">
          <a:xfrm>
            <a:off x="1193800" y="6375400"/>
            <a:ext cx="422275" cy="0"/>
          </a:xfrm>
          <a:prstGeom prst="line">
            <a:avLst/>
          </a:prstGeom>
          <a:noFill/>
          <a:ln w="31750" algn="ctr">
            <a:solidFill>
              <a:srgbClr val="FF0000"/>
            </a:solidFill>
            <a:round/>
            <a:headEnd/>
            <a:tailEnd/>
          </a:ln>
        </p:spPr>
      </p:cxnSp>
      <p:cxnSp>
        <p:nvCxnSpPr>
          <p:cNvPr id="17" name="Straight Connector 16"/>
          <p:cNvCxnSpPr>
            <a:cxnSpLocks noChangeShapeType="1"/>
          </p:cNvCxnSpPr>
          <p:nvPr/>
        </p:nvCxnSpPr>
        <p:spPr bwMode="auto">
          <a:xfrm>
            <a:off x="5216525" y="5540375"/>
            <a:ext cx="2835275" cy="0"/>
          </a:xfrm>
          <a:prstGeom prst="line">
            <a:avLst/>
          </a:prstGeom>
          <a:noFill/>
          <a:ln w="31750" algn="ctr">
            <a:solidFill>
              <a:srgbClr val="FF0000"/>
            </a:solidFill>
            <a:round/>
            <a:headEnd/>
            <a:tailEnd/>
          </a:ln>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0003"/>
                                        </p:tgtEl>
                                        <p:attrNameLst>
                                          <p:attrName>style.visibility</p:attrName>
                                        </p:attrNameLst>
                                      </p:cBhvr>
                                      <p:to>
                                        <p:strVal val="visible"/>
                                      </p:to>
                                    </p:set>
                                    <p:animEffect transition="in" filter="fade">
                                      <p:cBhvr>
                                        <p:cTn id="7" dur="1000"/>
                                        <p:tgtEl>
                                          <p:spTgt spid="64000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par>
                                <p:cTn id="28" presetID="22" presetClass="entr" presetSubtype="4"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231775"/>
            <a:ext cx="7953375" cy="1130300"/>
          </a:xfrm>
        </p:spPr>
        <p:txBody>
          <a:bodyPr/>
          <a:lstStyle/>
          <a:p>
            <a:r>
              <a:rPr lang="en-US" sz="3200" dirty="0" smtClean="0"/>
              <a:t>Gas Prices:  Market Forecast vs. </a:t>
            </a:r>
            <a:br>
              <a:rPr lang="en-US" sz="3200" dirty="0" smtClean="0"/>
            </a:br>
            <a:r>
              <a:rPr lang="en-US" sz="3200" dirty="0" smtClean="0"/>
              <a:t>Anadarko Long Term Contract Forecast</a:t>
            </a:r>
            <a:endParaRPr lang="en-US" dirty="0"/>
          </a:p>
        </p:txBody>
      </p:sp>
      <p:graphicFrame>
        <p:nvGraphicFramePr>
          <p:cNvPr id="4" name="Content Placeholder 3"/>
          <p:cNvGraphicFramePr>
            <a:graphicFrameLocks noGrp="1"/>
          </p:cNvGraphicFramePr>
          <p:nvPr>
            <p:ph idx="1"/>
          </p:nvPr>
        </p:nvGraphicFramePr>
        <p:xfrm>
          <a:off x="379412" y="1438275"/>
          <a:ext cx="8385176" cy="48863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928" y="182088"/>
            <a:ext cx="7772400" cy="1143000"/>
          </a:xfrm>
        </p:spPr>
        <p:txBody>
          <a:bodyPr/>
          <a:lstStyle/>
          <a:p>
            <a:r>
              <a:rPr lang="en-US" dirty="0" smtClean="0"/>
              <a:t>Model Legislation</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7264" y="1069405"/>
            <a:ext cx="4771072" cy="5628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872640" y="2527080"/>
            <a:ext cx="3848192" cy="830997"/>
          </a:xfrm>
          <a:prstGeom prst="rect">
            <a:avLst/>
          </a:prstGeom>
          <a:noFill/>
        </p:spPr>
        <p:txBody>
          <a:bodyPr wrap="square" rtlCol="0">
            <a:spAutoFit/>
          </a:bodyPr>
          <a:lstStyle/>
          <a:p>
            <a:r>
              <a:rPr lang="en-US" sz="2400" dirty="0" smtClean="0">
                <a:latin typeface="Arial Narrow" pitchFamily="34" charset="0"/>
              </a:rPr>
              <a:t>Available at:</a:t>
            </a:r>
          </a:p>
          <a:p>
            <a:r>
              <a:rPr lang="en-US" sz="2400" dirty="0" smtClean="0">
                <a:latin typeface="Arial Narrow" pitchFamily="34" charset="0"/>
                <a:hlinkClick r:id="rId4"/>
              </a:rPr>
              <a:t>www.rbinz.com/LTContracts.pdf</a:t>
            </a:r>
            <a:endParaRPr lang="en-US" sz="2400" dirty="0">
              <a:latin typeface="Arial Narrow"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4.72222E-6 7.40056E-8 L -0.24774 0.00393 " pathEditMode="relative" rAng="0" ptsTypes="AA">
                                      <p:cBhvr>
                                        <p:cTn id="11" dur="1000" fill="hold"/>
                                        <p:tgtEl>
                                          <p:spTgt spid="1026"/>
                                        </p:tgtEl>
                                        <p:attrNameLst>
                                          <p:attrName>ppt_x</p:attrName>
                                          <p:attrName>ppt_y</p:attrName>
                                        </p:attrNameLst>
                                      </p:cBhvr>
                                      <p:rCtr x="-12396" y="185"/>
                                    </p:animMotion>
                                  </p:childTnLst>
                                </p:cTn>
                              </p:par>
                            </p:childTnLst>
                          </p:cTn>
                        </p:par>
                        <p:par>
                          <p:cTn id="12" fill="hold">
                            <p:stCondLst>
                              <p:cond delay="1000"/>
                            </p:stCondLst>
                            <p:childTnLst>
                              <p:par>
                                <p:cTn id="13" presetID="10" presetClass="entr" presetSubtype="0" fill="hold" grpId="0" nodeType="afterEffect">
                                  <p:stCondLst>
                                    <p:cond delay="10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4"/>
          <p:cNvSpPr>
            <a:spLocks noGrp="1" noChangeArrowheads="1"/>
          </p:cNvSpPr>
          <p:nvPr>
            <p:ph type="ctrTitle"/>
          </p:nvPr>
        </p:nvSpPr>
        <p:spPr>
          <a:xfrm>
            <a:off x="431800" y="773113"/>
            <a:ext cx="8251825" cy="1470025"/>
          </a:xfrm>
        </p:spPr>
        <p:txBody>
          <a:bodyPr/>
          <a:lstStyle/>
          <a:p>
            <a:r>
              <a:rPr lang="en-US" smtClean="0">
                <a:solidFill>
                  <a:schemeClr val="bg1"/>
                </a:solidFill>
              </a:rPr>
              <a:t>Thanks for the invitation.</a:t>
            </a:r>
          </a:p>
        </p:txBody>
      </p:sp>
      <p:sp>
        <p:nvSpPr>
          <p:cNvPr id="345094" name="Rectangle 6"/>
          <p:cNvSpPr>
            <a:spLocks noChangeArrowheads="1"/>
          </p:cNvSpPr>
          <p:nvPr/>
        </p:nvSpPr>
        <p:spPr bwMode="auto">
          <a:xfrm>
            <a:off x="522287" y="2106184"/>
            <a:ext cx="8251825" cy="1470025"/>
          </a:xfrm>
          <a:prstGeom prst="rect">
            <a:avLst/>
          </a:prstGeom>
          <a:noFill/>
          <a:ln w="9525">
            <a:noFill/>
            <a:miter lim="800000"/>
            <a:headEnd/>
            <a:tailEnd/>
          </a:ln>
        </p:spPr>
        <p:txBody>
          <a:bodyPr lIns="92075" tIns="46038" rIns="92075" bIns="46038" anchor="ctr"/>
          <a:lstStyle/>
          <a:p>
            <a:pPr algn="ctr" eaLnBrk="0" hangingPunct="0"/>
            <a:r>
              <a:rPr lang="en-US" sz="3600" b="1" dirty="0">
                <a:solidFill>
                  <a:srgbClr val="FFFF66"/>
                </a:solidFill>
                <a:latin typeface="Arial" charset="0"/>
              </a:rPr>
              <a:t>I look forward to your questions.</a:t>
            </a:r>
          </a:p>
        </p:txBody>
      </p:sp>
      <p:sp>
        <p:nvSpPr>
          <p:cNvPr id="2" name="TextBox 1"/>
          <p:cNvSpPr txBox="1"/>
          <p:nvPr/>
        </p:nvSpPr>
        <p:spPr>
          <a:xfrm>
            <a:off x="1866240" y="4030280"/>
            <a:ext cx="5050752" cy="1969770"/>
          </a:xfrm>
          <a:prstGeom prst="rect">
            <a:avLst/>
          </a:prstGeom>
          <a:noFill/>
        </p:spPr>
        <p:txBody>
          <a:bodyPr wrap="square" rtlCol="0">
            <a:spAutoFit/>
          </a:bodyPr>
          <a:lstStyle/>
          <a:p>
            <a:pPr algn="ctr"/>
            <a:r>
              <a:rPr lang="en-US" sz="1800" dirty="0" smtClean="0">
                <a:latin typeface="Arial" pitchFamily="34" charset="0"/>
                <a:cs typeface="Arial" pitchFamily="34" charset="0"/>
              </a:rPr>
              <a:t>Ron Binz, Principal</a:t>
            </a:r>
          </a:p>
          <a:p>
            <a:pPr algn="ctr"/>
            <a:r>
              <a:rPr lang="en-US" sz="1800" dirty="0" smtClean="0">
                <a:latin typeface="Arial" pitchFamily="34" charset="0"/>
                <a:cs typeface="Arial" pitchFamily="34" charset="0"/>
              </a:rPr>
              <a:t>Public Policy Consulting</a:t>
            </a:r>
          </a:p>
          <a:p>
            <a:pPr algn="ctr"/>
            <a:r>
              <a:rPr lang="en-US" sz="1800" dirty="0" smtClean="0">
                <a:latin typeface="Arial" pitchFamily="34" charset="0"/>
                <a:cs typeface="Arial" pitchFamily="34" charset="0"/>
              </a:rPr>
              <a:t>www.rbinz.com</a:t>
            </a:r>
          </a:p>
          <a:p>
            <a:pPr algn="ctr"/>
            <a:r>
              <a:rPr lang="en-US" sz="1800" dirty="0" smtClean="0">
                <a:latin typeface="Arial" pitchFamily="34" charset="0"/>
                <a:cs typeface="Arial" pitchFamily="34" charset="0"/>
              </a:rPr>
              <a:t>720-425-3335</a:t>
            </a:r>
          </a:p>
          <a:p>
            <a:pPr algn="ctr"/>
            <a:r>
              <a:rPr lang="en-US" sz="1800" dirty="0" smtClean="0">
                <a:latin typeface="Arial" pitchFamily="34" charset="0"/>
                <a:cs typeface="Arial" pitchFamily="34" charset="0"/>
                <a:hlinkClick r:id="rId3"/>
              </a:rPr>
              <a:t>rbinz@rbinz.com</a:t>
            </a:r>
            <a:endParaRPr lang="en-US" sz="1800" dirty="0">
              <a:latin typeface="Arial" pitchFamily="34" charset="0"/>
              <a:cs typeface="Arial" pitchFamily="34" charset="0"/>
            </a:endParaRPr>
          </a:p>
          <a:p>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5094"/>
                                        </p:tgtEl>
                                        <p:attrNameLst>
                                          <p:attrName>style.visibility</p:attrName>
                                        </p:attrNameLst>
                                      </p:cBhvr>
                                      <p:to>
                                        <p:strVal val="visible"/>
                                      </p:to>
                                    </p:set>
                                    <p:animEffect transition="in" filter="fade">
                                      <p:cBhvr>
                                        <p:cTn id="7" dur="2000"/>
                                        <p:tgtEl>
                                          <p:spTgt spid="345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4"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66FF"/>
        </a:solidFill>
        <a:ln w="762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3200" b="0" i="0" u="none" strike="noStrike" cap="none" normalizeH="0" baseline="0" smtClean="0">
            <a:ln>
              <a:noFill/>
            </a:ln>
            <a:solidFill>
              <a:srgbClr val="66FFFF"/>
            </a:solidFill>
            <a:effectLst/>
            <a:latin typeface="Times New Roman" pitchFamily="18" charset="0"/>
          </a:defRPr>
        </a:defPPr>
      </a:lstStyle>
    </a:spDef>
    <a:lnDef>
      <a:spPr bwMode="auto">
        <a:solidFill>
          <a:srgbClr val="3366FF"/>
        </a:solidFill>
        <a:ln w="41275" cap="flat" cmpd="sng" algn="ctr">
          <a:solidFill>
            <a:schemeClr val="bg1"/>
          </a:solidFill>
          <a:prstDash val="solid"/>
          <a:round/>
          <a:headEnd type="arrow"/>
          <a:tailEnd type="arrow"/>
        </a:ln>
        <a:effectLst/>
      </a:spPr>
      <a:body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7632</TotalTime>
  <Words>810</Words>
  <Application>Microsoft Office PowerPoint</Application>
  <PresentationFormat>On-screen Show (4:3)</PresentationFormat>
  <Paragraphs>175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Design</vt:lpstr>
      <vt:lpstr>Dispatches from the Front:  The Colorado Clean Air-Clean Jobs Act</vt:lpstr>
      <vt:lpstr>PowerPoint Presentation</vt:lpstr>
      <vt:lpstr>PowerPoint Presentation</vt:lpstr>
      <vt:lpstr>Structure of HB10-1365</vt:lpstr>
      <vt:lpstr>HB10-1365 PUC Timeline for Xcel</vt:lpstr>
      <vt:lpstr>PowerPoint Presentation</vt:lpstr>
      <vt:lpstr>Highlights of the Proceeding</vt:lpstr>
      <vt:lpstr>PowerPoint Presentation</vt:lpstr>
      <vt:lpstr>PowerPoint Presentation</vt:lpstr>
      <vt:lpstr>PowerPoint Presentation</vt:lpstr>
      <vt:lpstr>PowerPoint Presentation</vt:lpstr>
      <vt:lpstr>Decisions on PSCo Plants</vt:lpstr>
      <vt:lpstr>Colorado Coal Mining</vt:lpstr>
      <vt:lpstr>PowerPoint Presentation</vt:lpstr>
      <vt:lpstr>Long Term Natural Gas Contracts</vt:lpstr>
      <vt:lpstr>Gas Prices:  Market Forecast vs.  Anadarko Long Term Contract Forecast</vt:lpstr>
      <vt:lpstr>Model Legislation</vt:lpstr>
      <vt:lpstr>Thanks for the invitation.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test</dc:title>
  <dc:creator>Ronald Binz</dc:creator>
  <cp:lastModifiedBy>Ron</cp:lastModifiedBy>
  <cp:revision>329</cp:revision>
  <dcterms:created xsi:type="dcterms:W3CDTF">1999-11-16T20:25:56Z</dcterms:created>
  <dcterms:modified xsi:type="dcterms:W3CDTF">2011-04-15T04:39:15Z</dcterms:modified>
</cp:coreProperties>
</file>