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527" r:id="rId3"/>
    <p:sldId id="526" r:id="rId4"/>
    <p:sldId id="525" r:id="rId5"/>
    <p:sldId id="530" r:id="rId6"/>
    <p:sldId id="529" r:id="rId7"/>
    <p:sldId id="528" r:id="rId8"/>
    <p:sldId id="531" r:id="rId9"/>
    <p:sldId id="532" r:id="rId10"/>
    <p:sldId id="533" r:id="rId11"/>
    <p:sldId id="383" r:id="rId1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66FFFF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66FFFF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66FFFF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66FFFF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66FFFF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66FFFF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66FFFF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66FFFF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66FFFF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366CC"/>
    <a:srgbClr val="0066FF"/>
    <a:srgbClr val="0000CC"/>
    <a:srgbClr val="0085B4"/>
    <a:srgbClr val="666699"/>
    <a:srgbClr val="3333FF"/>
    <a:srgbClr val="00FFFF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4" autoAdjust="0"/>
    <p:restoredTop sz="88841" autoAdjust="0"/>
  </p:normalViewPr>
  <p:slideViewPr>
    <p:cSldViewPr>
      <p:cViewPr>
        <p:scale>
          <a:sx n="80" d="100"/>
          <a:sy n="80" d="100"/>
        </p:scale>
        <p:origin x="-1230" y="-8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2706"/>
    </p:cViewPr>
  </p:sorterViewPr>
  <p:notesViewPr>
    <p:cSldViewPr>
      <p:cViewPr varScale="1">
        <p:scale>
          <a:sx n="69" d="100"/>
          <a:sy n="69" d="100"/>
        </p:scale>
        <p:origin x="-3264" y="-102"/>
      </p:cViewPr>
      <p:guideLst>
        <p:guide orient="horz" pos="2928"/>
        <p:guide pos="2167"/>
      </p:guideLst>
    </p:cSldViewPr>
  </p:notesViewPr>
  <p:gridSpacing cx="60128" cy="6012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29813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8831263"/>
            <a:ext cx="29813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solidFill>
                  <a:schemeClr val="tx1"/>
                </a:solidFill>
              </a:defRPr>
            </a:lvl1pPr>
          </a:lstStyle>
          <a:p>
            <a:fld id="{1D3DEA6C-C373-4D3B-8298-489E5D067AD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42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71920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14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24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17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92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86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01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97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21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75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BA489-7F92-4134-9262-2F3114C4F4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8DD3F-FA98-4868-B431-2209DDE7AD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F6DF2-FF4E-468D-AB8B-38D3A3E5E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06834-C813-41CB-8B88-3B7A90CD7E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EA8AB-9744-44EE-84C5-F80093BA4D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5F1C8-9115-4B26-A40A-51D85A487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7D5C6-FC73-4794-8F7E-49F72C43E0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7A718-C56E-4FF4-ACC1-C7CF89FF7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EBD16-87AF-48C9-B992-6E60BEA50F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D7943-EB03-4CA6-A7B7-221E93CF93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F207D-1343-41FD-8BB6-21A47C3C5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CE71E-CDF5-4926-BD5F-A69CEDAD5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18EB64E-7B31-42B0-8342-45B8C4DB6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Lucida Sans Unicode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Lucida Sans Unicode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Lucida Sans Unicode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Lucida Sans Unicode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rbinz@rbinz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6862" y="903624"/>
            <a:ext cx="8731250" cy="1143000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2800" dirty="0"/>
              <a:t>Technology </a:t>
            </a:r>
            <a:r>
              <a:rPr lang="en-US" sz="2800" dirty="0" smtClean="0"/>
              <a:t>Provides</a:t>
            </a:r>
            <a:br>
              <a:rPr lang="en-US" sz="2800" dirty="0" smtClean="0"/>
            </a:br>
            <a:r>
              <a:rPr lang="en-US" sz="2800" dirty="0" smtClean="0"/>
              <a:t>New </a:t>
            </a:r>
            <a:r>
              <a:rPr lang="en-US" sz="2800" dirty="0"/>
              <a:t>Transmission </a:t>
            </a:r>
            <a:r>
              <a:rPr lang="en-US" sz="2800" dirty="0" smtClean="0"/>
              <a:t>Options 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9900" y="3248025"/>
            <a:ext cx="8235950" cy="1206500"/>
          </a:xfrm>
        </p:spPr>
        <p:txBody>
          <a:bodyPr/>
          <a:lstStyle/>
          <a:p>
            <a:r>
              <a:rPr lang="en-US" sz="2800" b="1" dirty="0" smtClean="0"/>
              <a:t>NARUC – NCSL </a:t>
            </a:r>
          </a:p>
          <a:p>
            <a:r>
              <a:rPr lang="en-US" sz="2800" b="1" dirty="0" smtClean="0"/>
              <a:t>Transmission Policy Institute Workshop</a:t>
            </a:r>
            <a:endParaRPr lang="en-US" sz="2800" dirty="0" smtClean="0"/>
          </a:p>
          <a:p>
            <a:pPr>
              <a:lnSpc>
                <a:spcPct val="80000"/>
              </a:lnSpc>
            </a:pPr>
            <a:endParaRPr lang="en-US" sz="2800" b="1" dirty="0" smtClean="0">
              <a:solidFill>
                <a:srgbClr val="FFFF00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z="2800" b="1" dirty="0" smtClean="0">
              <a:solidFill>
                <a:srgbClr val="FFFF00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b="1" dirty="0" smtClean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b="1" dirty="0" smtClean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b="1" dirty="0" smtClean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b="1" dirty="0" smtClean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b="1" dirty="0" smtClean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b="1" dirty="0" smtClean="0"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98675" y="5238750"/>
            <a:ext cx="5127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Ron Binz</a:t>
            </a:r>
          </a:p>
          <a:p>
            <a:pPr algn="ctr">
              <a:lnSpc>
                <a:spcPct val="8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Public Policy Consulting</a:t>
            </a:r>
          </a:p>
          <a:p>
            <a:pPr algn="ctr">
              <a:lnSpc>
                <a:spcPct val="8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April 20, 2011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Policy Consulting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63680" y="1762534"/>
            <a:ext cx="7772400" cy="4114800"/>
          </a:xfrm>
        </p:spPr>
        <p:txBody>
          <a:bodyPr/>
          <a:lstStyle/>
          <a:p>
            <a:r>
              <a:rPr lang="en-US" sz="2400" dirty="0" smtClean="0"/>
              <a:t>Expertise in energy and telecom</a:t>
            </a:r>
          </a:p>
          <a:p>
            <a:pPr lvl="1"/>
            <a:r>
              <a:rPr lang="en-US" sz="2400" dirty="0" smtClean="0"/>
              <a:t>advocacy</a:t>
            </a:r>
            <a:endParaRPr lang="en-US" sz="2400" dirty="0"/>
          </a:p>
          <a:p>
            <a:pPr lvl="1"/>
            <a:r>
              <a:rPr lang="en-US" sz="2400" dirty="0" smtClean="0"/>
              <a:t>staff </a:t>
            </a:r>
            <a:r>
              <a:rPr lang="en-US" sz="2400" dirty="0"/>
              <a:t>training</a:t>
            </a:r>
          </a:p>
          <a:p>
            <a:pPr lvl="1"/>
            <a:r>
              <a:rPr lang="en-US" sz="2400" dirty="0" smtClean="0"/>
              <a:t>counsel, advising</a:t>
            </a:r>
          </a:p>
          <a:p>
            <a:pPr lvl="1"/>
            <a:r>
              <a:rPr lang="en-US" sz="2400" dirty="0"/>
              <a:t>e</a:t>
            </a:r>
            <a:r>
              <a:rPr lang="en-US" sz="2400" dirty="0" smtClean="0"/>
              <a:t>xpert testimony</a:t>
            </a:r>
          </a:p>
          <a:p>
            <a:r>
              <a:rPr lang="en-US" sz="2400" dirty="0" smtClean="0"/>
              <a:t>Focus areas:</a:t>
            </a:r>
          </a:p>
          <a:p>
            <a:pPr lvl="1"/>
            <a:r>
              <a:rPr lang="en-US" sz="2400" dirty="0" smtClean="0"/>
              <a:t>climate </a:t>
            </a:r>
          </a:p>
          <a:p>
            <a:pPr lvl="1"/>
            <a:r>
              <a:rPr lang="en-US" sz="2400" dirty="0" smtClean="0"/>
              <a:t>clean tech/green tech</a:t>
            </a:r>
          </a:p>
          <a:p>
            <a:pPr lvl="1"/>
            <a:r>
              <a:rPr lang="en-US" sz="2400" dirty="0" smtClean="0"/>
              <a:t>improving regulation</a:t>
            </a:r>
          </a:p>
          <a:p>
            <a:pPr lvl="1"/>
            <a:r>
              <a:rPr lang="en-US" sz="2400" dirty="0"/>
              <a:t>e</a:t>
            </a:r>
            <a:r>
              <a:rPr lang="en-US" sz="2400" dirty="0" smtClean="0"/>
              <a:t>nabling competition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14" y="1805544"/>
            <a:ext cx="6068338" cy="4269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0510" y="6074632"/>
            <a:ext cx="300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www.rbinz.com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345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7" grpId="1" build="allAtOnce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for this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680" y="1805544"/>
            <a:ext cx="8035032" cy="4114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Transmission </a:t>
            </a:r>
            <a:r>
              <a:rPr lang="en-US" dirty="0" smtClean="0"/>
              <a:t>innovation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How regulators see transmission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Transmission and consumer costs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Innovation and regulation generally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Practical advice for policy makers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343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movie.avi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00" end="5500.4082"/>
                  <p14:fade in="500" out="1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38240" y="663112"/>
            <a:ext cx="9551573" cy="5372760"/>
          </a:xfrm>
        </p:spPr>
      </p:pic>
    </p:spTree>
    <p:extLst>
      <p:ext uri="{BB962C8B-B14F-4D97-AF65-F5344CB8AC3E}">
        <p14:creationId xmlns:p14="http://schemas.microsoft.com/office/powerpoint/2010/main" val="34000984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Transmission </a:t>
            </a:r>
            <a:r>
              <a:rPr lang="en-US" dirty="0" smtClean="0"/>
              <a:t>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680" y="1685288"/>
            <a:ext cx="7772400" cy="4114800"/>
          </a:xfrm>
        </p:spPr>
        <p:txBody>
          <a:bodyPr/>
          <a:lstStyle/>
          <a:p>
            <a:r>
              <a:rPr lang="en-US" sz="2400" dirty="0" smtClean="0"/>
              <a:t>New materials</a:t>
            </a:r>
          </a:p>
          <a:p>
            <a:endParaRPr lang="en-US" sz="2400" dirty="0" smtClean="0"/>
          </a:p>
          <a:p>
            <a:r>
              <a:rPr lang="en-US" sz="2400" dirty="0" smtClean="0"/>
              <a:t>New technologies</a:t>
            </a: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/>
              <a:t>New methods</a:t>
            </a: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/>
              <a:t>New control systems</a:t>
            </a: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/>
              <a:t>New pricing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72295" y="168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en-US" sz="2400" smtClean="0"/>
              <a:t>New materials</a:t>
            </a:r>
          </a:p>
          <a:p>
            <a:pPr lvl="1"/>
            <a:r>
              <a:rPr lang="en-US" sz="2400" smtClean="0">
                <a:solidFill>
                  <a:srgbClr val="FFFF00"/>
                </a:solidFill>
              </a:rPr>
              <a:t>composite conductors</a:t>
            </a:r>
          </a:p>
          <a:p>
            <a:r>
              <a:rPr lang="en-US" sz="2400" smtClean="0"/>
              <a:t>New technologies</a:t>
            </a:r>
          </a:p>
          <a:p>
            <a:pPr lvl="1"/>
            <a:r>
              <a:rPr lang="en-US" sz="2400" smtClean="0">
                <a:solidFill>
                  <a:srgbClr val="FFFF00"/>
                </a:solidFill>
              </a:rPr>
              <a:t>superconductivity</a:t>
            </a:r>
          </a:p>
          <a:p>
            <a:r>
              <a:rPr lang="en-US" sz="2400" smtClean="0"/>
              <a:t>New methods</a:t>
            </a:r>
          </a:p>
          <a:p>
            <a:pPr lvl="1"/>
            <a:r>
              <a:rPr lang="en-US" sz="2400" smtClean="0">
                <a:solidFill>
                  <a:srgbClr val="FFFF00"/>
                </a:solidFill>
              </a:rPr>
              <a:t>Dr. Edris’ presentation</a:t>
            </a:r>
          </a:p>
          <a:p>
            <a:r>
              <a:rPr lang="en-US" sz="2400" smtClean="0"/>
              <a:t>New control systems</a:t>
            </a:r>
          </a:p>
          <a:p>
            <a:pPr lvl="1"/>
            <a:r>
              <a:rPr lang="en-US" sz="2400" smtClean="0">
                <a:solidFill>
                  <a:srgbClr val="FFFF00"/>
                </a:solidFill>
              </a:rPr>
              <a:t>synchrophasors</a:t>
            </a:r>
          </a:p>
          <a:p>
            <a:r>
              <a:rPr lang="en-US" sz="2400" smtClean="0"/>
              <a:t>New pricing</a:t>
            </a:r>
          </a:p>
          <a:p>
            <a:pPr lvl="1"/>
            <a:r>
              <a:rPr lang="en-US" sz="2400" smtClean="0">
                <a:solidFill>
                  <a:srgbClr val="FFFF00"/>
                </a:solidFill>
              </a:rPr>
              <a:t>congestion pricing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9167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and Smart Grid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40" y="1981200"/>
            <a:ext cx="8478048" cy="4114800"/>
          </a:xfrm>
        </p:spPr>
        <p:txBody>
          <a:bodyPr/>
          <a:lstStyle/>
          <a:p>
            <a:r>
              <a:rPr lang="en-US" sz="2400" dirty="0" smtClean="0"/>
              <a:t>Smart Grid: applying IT to electricity delivery and use.</a:t>
            </a:r>
          </a:p>
          <a:p>
            <a:endParaRPr lang="en-US" sz="2400" dirty="0" smtClean="0"/>
          </a:p>
          <a:p>
            <a:r>
              <a:rPr lang="en-US" sz="2400" b="1" dirty="0" smtClean="0"/>
              <a:t>Tendril</a:t>
            </a:r>
            <a:r>
              <a:rPr lang="en-US" sz="2400" dirty="0" smtClean="0"/>
              <a:t> calls it the </a:t>
            </a:r>
            <a:r>
              <a:rPr lang="en-US" sz="2400" i="1" dirty="0" smtClean="0"/>
              <a:t>Energy Internet</a:t>
            </a:r>
          </a:p>
          <a:p>
            <a:endParaRPr lang="en-US" sz="2400" dirty="0"/>
          </a:p>
          <a:p>
            <a:r>
              <a:rPr lang="en-US" sz="2400" dirty="0" smtClean="0"/>
              <a:t>Not just about smart meters</a:t>
            </a:r>
          </a:p>
          <a:p>
            <a:endParaRPr lang="en-US" sz="2400" dirty="0"/>
          </a:p>
          <a:p>
            <a:r>
              <a:rPr lang="en-US" sz="2400" dirty="0" smtClean="0"/>
              <a:t>Much will be “behind-the-scenes</a:t>
            </a:r>
            <a:r>
              <a:rPr lang="en-US" sz="2800" dirty="0" smtClean="0"/>
              <a:t>”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9821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utility regulators see </a:t>
            </a:r>
            <a:r>
              <a:rPr lang="en-US" dirty="0" smtClean="0"/>
              <a:t>transmission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96" y="1985928"/>
            <a:ext cx="8177408" cy="41148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2800" dirty="0" smtClean="0"/>
              <a:t>Critical for most energy goals</a:t>
            </a:r>
          </a:p>
          <a:p>
            <a:pPr>
              <a:lnSpc>
                <a:spcPct val="130000"/>
              </a:lnSpc>
            </a:pPr>
            <a:r>
              <a:rPr lang="en-US" sz="2800" dirty="0" smtClean="0"/>
              <a:t>More of problem than a resource</a:t>
            </a:r>
          </a:p>
          <a:p>
            <a:pPr>
              <a:lnSpc>
                <a:spcPct val="130000"/>
              </a:lnSpc>
            </a:pPr>
            <a:r>
              <a:rPr lang="en-US" sz="2800" dirty="0" smtClean="0"/>
              <a:t>Incredibly difficult to accomplish</a:t>
            </a:r>
          </a:p>
          <a:p>
            <a:pPr>
              <a:lnSpc>
                <a:spcPct val="130000"/>
              </a:lnSpc>
            </a:pPr>
            <a:r>
              <a:rPr lang="en-US" sz="2800" dirty="0" smtClean="0"/>
              <a:t>Hard to understand and explain</a:t>
            </a:r>
          </a:p>
          <a:p>
            <a:pPr>
              <a:lnSpc>
                <a:spcPct val="130000"/>
              </a:lnSpc>
            </a:pPr>
            <a:r>
              <a:rPr lang="en-US" sz="2800" dirty="0" smtClean="0"/>
              <a:t>Second-order element of utility costs</a:t>
            </a:r>
          </a:p>
          <a:p>
            <a:pPr>
              <a:lnSpc>
                <a:spcPct val="130000"/>
              </a:lnSpc>
            </a:pPr>
            <a:r>
              <a:rPr lang="en-US" sz="2800" dirty="0" smtClean="0"/>
              <a:t>Politically volatile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9375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8231" y="121960"/>
            <a:ext cx="7772400" cy="1143000"/>
          </a:xfrm>
        </p:spPr>
        <p:txBody>
          <a:bodyPr/>
          <a:lstStyle/>
          <a:p>
            <a:r>
              <a:rPr lang="en-US" dirty="0" smtClean="0"/>
              <a:t>Transmission and Consumer Bills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28" y="1384648"/>
            <a:ext cx="8863806" cy="4892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8281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Innovation and Regulation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 smtClean="0"/>
              <a:t>The “Regulators’ Motto”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400" dirty="0" smtClean="0"/>
              <a:t>Risk/reward function for utilities and regulators skewed against innovation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Technological innovation difficult but </a:t>
            </a:r>
            <a:r>
              <a:rPr lang="en-US" sz="2400" dirty="0" smtClean="0"/>
              <a:t>necessary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Opportunities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Pilot demonstration projects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Participation in EPRI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Innovative regulation</a:t>
            </a:r>
            <a:endParaRPr lang="en-US" sz="24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1413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680" y="783368"/>
            <a:ext cx="7772400" cy="1143000"/>
          </a:xfrm>
        </p:spPr>
        <p:txBody>
          <a:bodyPr/>
          <a:lstStyle/>
          <a:p>
            <a:r>
              <a:rPr lang="en-US" dirty="0" smtClean="0"/>
              <a:t>Regulators Need </a:t>
            </a:r>
            <a:r>
              <a:rPr lang="en-US" dirty="0"/>
              <a:t>H</a:t>
            </a:r>
            <a:r>
              <a:rPr lang="en-US" dirty="0" smtClean="0"/>
              <a:t>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sz="2800" dirty="0" smtClean="0"/>
              <a:t>Legislators should clarify regulator’s role</a:t>
            </a:r>
          </a:p>
          <a:p>
            <a:pPr>
              <a:spcAft>
                <a:spcPts val="1800"/>
              </a:spcAft>
            </a:pPr>
            <a:r>
              <a:rPr lang="en-US" sz="2800" dirty="0" smtClean="0"/>
              <a:t>Legislators should articulate outcomes, not specify tactics</a:t>
            </a:r>
          </a:p>
          <a:p>
            <a:pPr>
              <a:spcAft>
                <a:spcPts val="1800"/>
              </a:spcAft>
            </a:pPr>
            <a:r>
              <a:rPr lang="en-US" sz="2800" dirty="0" smtClean="0"/>
              <a:t>Legislators should permit flexible budgeting and staffing for PUCs</a:t>
            </a:r>
          </a:p>
          <a:p>
            <a:pPr>
              <a:spcAft>
                <a:spcPts val="1800"/>
              </a:spcAft>
            </a:pPr>
            <a:r>
              <a:rPr lang="en-US" sz="2800" dirty="0" smtClean="0"/>
              <a:t>Legislators should engage regulators at beginning of a bill process</a:t>
            </a:r>
          </a:p>
        </p:txBody>
      </p:sp>
    </p:spTree>
    <p:extLst>
      <p:ext uri="{BB962C8B-B14F-4D97-AF65-F5344CB8AC3E}">
        <p14:creationId xmlns:p14="http://schemas.microsoft.com/office/powerpoint/2010/main" val="18951721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1800" y="773113"/>
            <a:ext cx="8251825" cy="14700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Thanks for the invitation.</a:t>
            </a:r>
          </a:p>
        </p:txBody>
      </p:sp>
      <p:sp>
        <p:nvSpPr>
          <p:cNvPr id="345094" name="Rectangle 6"/>
          <p:cNvSpPr>
            <a:spLocks noChangeArrowheads="1"/>
          </p:cNvSpPr>
          <p:nvPr/>
        </p:nvSpPr>
        <p:spPr bwMode="auto">
          <a:xfrm>
            <a:off x="446918" y="2106184"/>
            <a:ext cx="825182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/>
            <a:r>
              <a:rPr lang="en-US" sz="3600" b="1" dirty="0">
                <a:solidFill>
                  <a:srgbClr val="FFFF66"/>
                </a:solidFill>
                <a:latin typeface="Arial" charset="0"/>
              </a:rPr>
              <a:t>I look forward to your questions.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46624" y="4631560"/>
            <a:ext cx="50507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" pitchFamily="34" charset="0"/>
                <a:cs typeface="Arial" pitchFamily="34" charset="0"/>
              </a:rPr>
              <a:t>Ron Binz, Principal</a:t>
            </a:r>
          </a:p>
          <a:p>
            <a:pPr algn="ctr"/>
            <a:r>
              <a:rPr lang="en-US" sz="1800" dirty="0" smtClean="0">
                <a:latin typeface="Arial" pitchFamily="34" charset="0"/>
                <a:cs typeface="Arial" pitchFamily="34" charset="0"/>
              </a:rPr>
              <a:t>Public Policy Consulting</a:t>
            </a:r>
          </a:p>
          <a:p>
            <a:pPr algn="ctr"/>
            <a:r>
              <a:rPr lang="en-US" sz="1800" dirty="0" smtClean="0">
                <a:latin typeface="Arial" pitchFamily="34" charset="0"/>
                <a:cs typeface="Arial" pitchFamily="34" charset="0"/>
              </a:rPr>
              <a:t>www.rbinz.com</a:t>
            </a:r>
          </a:p>
          <a:p>
            <a:pPr algn="ctr"/>
            <a:r>
              <a:rPr lang="en-US" sz="1800" dirty="0" smtClean="0">
                <a:latin typeface="Arial" pitchFamily="34" charset="0"/>
                <a:cs typeface="Arial" pitchFamily="34" charset="0"/>
              </a:rPr>
              <a:t>720-425-3335</a:t>
            </a:r>
          </a:p>
          <a:p>
            <a:pPr algn="ctr"/>
            <a:r>
              <a:rPr lang="en-US" sz="1800" dirty="0" smtClean="0">
                <a:latin typeface="Arial" pitchFamily="34" charset="0"/>
                <a:cs typeface="Arial" pitchFamily="34" charset="0"/>
              </a:rPr>
              <a:t>www.rbinz.com</a:t>
            </a:r>
          </a:p>
          <a:p>
            <a:pPr algn="ctr"/>
            <a:r>
              <a:rPr lang="en-US" sz="1800" dirty="0" smtClean="0">
                <a:latin typeface="Arial" pitchFamily="34" charset="0"/>
                <a:cs typeface="Arial" pitchFamily="34" charset="0"/>
                <a:hlinkClick r:id="rId3"/>
              </a:rPr>
              <a:t>rbinz@rbinz.com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4" grpId="0"/>
      <p:bldP spid="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7620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66FFFF"/>
            </a:solidFill>
            <a:effectLst/>
            <a:latin typeface="Times New Roman" pitchFamily="18" charset="0"/>
          </a:defRPr>
        </a:defPPr>
      </a:lstStyle>
    </a:spDef>
    <a:lnDef>
      <a:spPr bwMode="auto">
        <a:solidFill>
          <a:srgbClr val="3366FF"/>
        </a:solidFill>
        <a:ln w="41275" cap="flat" cmpd="sng" algn="ctr">
          <a:solidFill>
            <a:schemeClr val="bg1"/>
          </a:solidFill>
          <a:prstDash val="solid"/>
          <a:round/>
          <a:headEnd type="arrow"/>
          <a:tailEnd type="arrow"/>
        </a:ln>
        <a:effectLst/>
      </a:spPr>
      <a:bodyPr/>
      <a:lstStyle/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7776</TotalTime>
  <Words>264</Words>
  <Application>Microsoft Office PowerPoint</Application>
  <PresentationFormat>On-screen Show (4:3)</PresentationFormat>
  <Paragraphs>89</Paragraphs>
  <Slides>11</Slides>
  <Notes>11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Technology Provides New Transmission Options </vt:lpstr>
      <vt:lpstr>Public Policy Consulting</vt:lpstr>
      <vt:lpstr>Topics for this presentation</vt:lpstr>
      <vt:lpstr>PowerPoint Presentation</vt:lpstr>
      <vt:lpstr>Examples of Transmission Innovation</vt:lpstr>
      <vt:lpstr>Transmission and Smart Grid</vt:lpstr>
      <vt:lpstr>How utility regulators see transmission</vt:lpstr>
      <vt:lpstr>Transmission and Consumer Bills</vt:lpstr>
      <vt:lpstr>Innovation and Regulation</vt:lpstr>
      <vt:lpstr>Regulators Need Help</vt:lpstr>
      <vt:lpstr>Thanks for the invitation.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test</dc:title>
  <dc:creator>Ronald Binz</dc:creator>
  <cp:lastModifiedBy>Ron</cp:lastModifiedBy>
  <cp:revision>343</cp:revision>
  <dcterms:created xsi:type="dcterms:W3CDTF">1999-11-16T20:25:56Z</dcterms:created>
  <dcterms:modified xsi:type="dcterms:W3CDTF">2011-04-21T18:11:52Z</dcterms:modified>
</cp:coreProperties>
</file>